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57"/>
  </p:notesMasterIdLst>
  <p:handoutMasterIdLst>
    <p:handoutMasterId r:id="rId58"/>
  </p:handoutMasterIdLst>
  <p:sldIdLst>
    <p:sldId id="695" r:id="rId5"/>
    <p:sldId id="838" r:id="rId6"/>
    <p:sldId id="762" r:id="rId7"/>
    <p:sldId id="4740" r:id="rId8"/>
    <p:sldId id="824" r:id="rId9"/>
    <p:sldId id="4759" r:id="rId10"/>
    <p:sldId id="4756" r:id="rId11"/>
    <p:sldId id="779" r:id="rId12"/>
    <p:sldId id="4760" r:id="rId13"/>
    <p:sldId id="4761" r:id="rId14"/>
    <p:sldId id="4762" r:id="rId15"/>
    <p:sldId id="4757" r:id="rId16"/>
    <p:sldId id="4750" r:id="rId17"/>
    <p:sldId id="4763" r:id="rId18"/>
    <p:sldId id="4764" r:id="rId19"/>
    <p:sldId id="4765" r:id="rId20"/>
    <p:sldId id="4766" r:id="rId21"/>
    <p:sldId id="4767" r:id="rId22"/>
    <p:sldId id="4768" r:id="rId23"/>
    <p:sldId id="4758" r:id="rId24"/>
    <p:sldId id="4741" r:id="rId25"/>
    <p:sldId id="4769" r:id="rId26"/>
    <p:sldId id="4770" r:id="rId27"/>
    <p:sldId id="4771" r:id="rId28"/>
    <p:sldId id="4772" r:id="rId29"/>
    <p:sldId id="4773" r:id="rId30"/>
    <p:sldId id="4774" r:id="rId31"/>
    <p:sldId id="4775" r:id="rId32"/>
    <p:sldId id="4776" r:id="rId33"/>
    <p:sldId id="4777" r:id="rId34"/>
    <p:sldId id="4778" r:id="rId35"/>
    <p:sldId id="4779" r:id="rId36"/>
    <p:sldId id="4780" r:id="rId37"/>
    <p:sldId id="4781" r:id="rId38"/>
    <p:sldId id="4782" r:id="rId39"/>
    <p:sldId id="4783" r:id="rId40"/>
    <p:sldId id="4784" r:id="rId41"/>
    <p:sldId id="4785" r:id="rId42"/>
    <p:sldId id="4786" r:id="rId43"/>
    <p:sldId id="4787" r:id="rId44"/>
    <p:sldId id="4788" r:id="rId45"/>
    <p:sldId id="4789" r:id="rId46"/>
    <p:sldId id="4790" r:id="rId47"/>
    <p:sldId id="4791" r:id="rId48"/>
    <p:sldId id="4792" r:id="rId49"/>
    <p:sldId id="4793" r:id="rId50"/>
    <p:sldId id="4794" r:id="rId51"/>
    <p:sldId id="4795" r:id="rId52"/>
    <p:sldId id="4796" r:id="rId53"/>
    <p:sldId id="4797" r:id="rId54"/>
    <p:sldId id="4798" r:id="rId55"/>
    <p:sldId id="9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740"/>
            <p14:sldId id="824"/>
            <p14:sldId id="4759"/>
            <p14:sldId id="4756"/>
            <p14:sldId id="779"/>
            <p14:sldId id="4760"/>
            <p14:sldId id="4761"/>
            <p14:sldId id="4762"/>
            <p14:sldId id="4757"/>
            <p14:sldId id="4750"/>
            <p14:sldId id="4763"/>
            <p14:sldId id="4764"/>
            <p14:sldId id="4765"/>
            <p14:sldId id="4766"/>
            <p14:sldId id="4767"/>
            <p14:sldId id="4768"/>
            <p14:sldId id="4758"/>
            <p14:sldId id="4741"/>
            <p14:sldId id="4769"/>
            <p14:sldId id="4770"/>
            <p14:sldId id="4771"/>
            <p14:sldId id="4772"/>
            <p14:sldId id="4773"/>
            <p14:sldId id="4774"/>
            <p14:sldId id="4775"/>
            <p14:sldId id="4776"/>
            <p14:sldId id="4777"/>
            <p14:sldId id="4778"/>
            <p14:sldId id="4779"/>
            <p14:sldId id="4780"/>
            <p14:sldId id="4781"/>
            <p14:sldId id="4782"/>
            <p14:sldId id="4783"/>
            <p14:sldId id="4784"/>
            <p14:sldId id="4785"/>
            <p14:sldId id="4786"/>
            <p14:sldId id="4787"/>
            <p14:sldId id="4788"/>
            <p14:sldId id="4789"/>
            <p14:sldId id="4790"/>
            <p14:sldId id="4791"/>
            <p14:sldId id="4792"/>
            <p14:sldId id="4793"/>
            <p14:sldId id="4794"/>
            <p14:sldId id="4795"/>
            <p14:sldId id="4796"/>
            <p14:sldId id="4797"/>
            <p14:sldId id="4798"/>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E2546-3CBF-4135-89D5-2A0E2C319655}" v="54" dt="2026-02-26T06:54:21.157"/>
    <p1510:client id="{4B5C71DA-AE5F-416D-9E5B-4A15499DEB19}" v="14" dt="2026-02-26T07:35:41.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28/02/2026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28/02/2026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57029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36225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1648973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634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7E7953A1-8305-319A-C3BD-0B7F2904CB84}"/>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go9dKvg2SXc" TargetMode="External"/><Relationship Id="rId2" Type="http://schemas.openxmlformats.org/officeDocument/2006/relationships/hyperlink" Target="https://knowledge.exlibrisgroup.com/@api/deki/files/194792/Bibliographic_record_and_physical_items_retention_in_Alma.pptx?revision=1" TargetMode="External"/><Relationship Id="rId1" Type="http://schemas.openxmlformats.org/officeDocument/2006/relationships/slideLayout" Target="../slideLayouts/slideLayout1.xml"/><Relationship Id="rId5" Type="http://schemas.openxmlformats.org/officeDocument/2006/relationships/hyperlink" Target="https://knowledge.exlibrisgroup.com/Alma/Product_Documentation/010Alma_Online_Help_(English)/Metadata_Management/040Working_with_Bibliographic_Records#Bibliographic_Record_Retention" TargetMode="External"/><Relationship Id="rId4" Type="http://schemas.openxmlformats.org/officeDocument/2006/relationships/hyperlink" Target="https://knowledge.exlibrisgroup.com/Alma/Product_Documentation/010Alma_Online_Help_(English)/Physical_Resource_Management/015_Managing_Physical_Resources#:~:text=If%20the%20item%20is%20labeled%20%22Committed%20to%20Retain%2C%2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knowledge.exlibrisgroup.com/@api/deki/files/57066/Rules_-_How_to_add_a_normalization_process_to_Alma_and_run_it_on_a_set.docx"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54.svg"/></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api/deki/files/194792/Bibliographic_record_and_physical_items_retention_in_Alma.pptx"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Physical holdings retention in Alma</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07B1-2BEC-42D3-F6C9-70F49F0C0D8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A8ED584-114A-C895-02D3-B31C670B95FF}"/>
              </a:ext>
            </a:extLst>
          </p:cNvPr>
          <p:cNvSpPr>
            <a:spLocks noGrp="1"/>
          </p:cNvSpPr>
          <p:nvPr>
            <p:ph type="title"/>
          </p:nvPr>
        </p:nvSpPr>
        <p:spPr/>
        <p:txBody>
          <a:bodyPr/>
          <a:lstStyle/>
          <a:p>
            <a:r>
              <a:rPr lang="en-US" dirty="0"/>
              <a:t>Physical Holdings Records Retention - option 1</a:t>
            </a:r>
            <a:endParaRPr lang="en-NL" dirty="0"/>
          </a:p>
        </p:txBody>
      </p:sp>
      <p:sp>
        <p:nvSpPr>
          <p:cNvPr id="9" name="Slide Number Placeholder 5">
            <a:extLst>
              <a:ext uri="{FF2B5EF4-FFF2-40B4-BE49-F238E27FC236}">
                <a16:creationId xmlns:a16="http://schemas.microsoft.com/office/drawing/2014/main" id="{379006D2-38D4-B378-2D44-3852F74C0E6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3" name="Content Placeholder 2">
            <a:extLst>
              <a:ext uri="{FF2B5EF4-FFF2-40B4-BE49-F238E27FC236}">
                <a16:creationId xmlns:a16="http://schemas.microsoft.com/office/drawing/2014/main" id="{11D0D8ED-9398-F9F9-A72F-17E23C9B873F}"/>
              </a:ext>
            </a:extLst>
          </p:cNvPr>
          <p:cNvSpPr>
            <a:spLocks noGrp="1" noChangeArrowheads="1"/>
          </p:cNvSpPr>
          <p:nvPr>
            <p:ph sz="quarter" idx="13"/>
          </p:nvPr>
        </p:nvSpPr>
        <p:spPr bwMode="auto">
          <a:xfrm>
            <a:off x="387298" y="1001512"/>
            <a:ext cx="11417404" cy="1060968"/>
          </a:xfrm>
          <a:prstGeom prst="rect">
            <a:avLst/>
          </a:prstGeom>
        </p:spPr>
        <p:txBody>
          <a:bodyPr/>
          <a:lstStyle/>
          <a:p>
            <a:r>
              <a:rPr lang="en-US" sz="2000" dirty="0"/>
              <a:t>We will now add a field </a:t>
            </a:r>
            <a:r>
              <a:rPr lang="en-US" sz="2000" b="1" dirty="0"/>
              <a:t>without</a:t>
            </a:r>
            <a:r>
              <a:rPr lang="en-US" sz="2000" dirty="0"/>
              <a:t> a specific subfield value.</a:t>
            </a:r>
          </a:p>
          <a:p>
            <a:r>
              <a:rPr lang="en-US" sz="2000" dirty="0"/>
              <a:t>In this case we are adding a local field "613".</a:t>
            </a:r>
          </a:p>
          <a:p>
            <a:pPr marL="0" indent="0">
              <a:buNone/>
            </a:pPr>
            <a:endParaRPr lang="en-US" sz="2000" dirty="0"/>
          </a:p>
          <a:p>
            <a:endParaRPr lang="en-US" sz="2000" dirty="0"/>
          </a:p>
        </p:txBody>
      </p:sp>
      <p:pic>
        <p:nvPicPr>
          <p:cNvPr id="2" name="Picture 1">
            <a:extLst>
              <a:ext uri="{FF2B5EF4-FFF2-40B4-BE49-F238E27FC236}">
                <a16:creationId xmlns:a16="http://schemas.microsoft.com/office/drawing/2014/main" id="{39BF15CE-51CC-2FD7-BE73-6EF7E29E0AD2}"/>
              </a:ext>
            </a:extLst>
          </p:cNvPr>
          <p:cNvPicPr>
            <a:picLocks noChangeAspect="1"/>
          </p:cNvPicPr>
          <p:nvPr/>
        </p:nvPicPr>
        <p:blipFill>
          <a:blip r:embed="rId2"/>
          <a:stretch>
            <a:fillRect/>
          </a:stretch>
        </p:blipFill>
        <p:spPr>
          <a:xfrm>
            <a:off x="1198880" y="2501353"/>
            <a:ext cx="9144000" cy="2313197"/>
          </a:xfrm>
          <a:prstGeom prst="rect">
            <a:avLst/>
          </a:prstGeom>
          <a:ln>
            <a:solidFill>
              <a:schemeClr val="tx1"/>
            </a:solidFill>
          </a:ln>
        </p:spPr>
      </p:pic>
      <p:sp>
        <p:nvSpPr>
          <p:cNvPr id="4" name="Rectangle 3">
            <a:extLst>
              <a:ext uri="{FF2B5EF4-FFF2-40B4-BE49-F238E27FC236}">
                <a16:creationId xmlns:a16="http://schemas.microsoft.com/office/drawing/2014/main" id="{DBD6F2F5-94FD-60B7-9A12-2ABA60FAE1E9}"/>
              </a:ext>
            </a:extLst>
          </p:cNvPr>
          <p:cNvSpPr/>
          <p:nvPr/>
        </p:nvSpPr>
        <p:spPr>
          <a:xfrm>
            <a:off x="8786881" y="3519939"/>
            <a:ext cx="656407" cy="138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ectangle 5">
            <a:extLst>
              <a:ext uri="{FF2B5EF4-FFF2-40B4-BE49-F238E27FC236}">
                <a16:creationId xmlns:a16="http://schemas.microsoft.com/office/drawing/2014/main" id="{A25ED713-A66A-FC2D-D98A-9B914F2DA00E}"/>
              </a:ext>
            </a:extLst>
          </p:cNvPr>
          <p:cNvSpPr/>
          <p:nvPr/>
        </p:nvSpPr>
        <p:spPr>
          <a:xfrm>
            <a:off x="8795216" y="4157536"/>
            <a:ext cx="122413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TextBox 6">
            <a:extLst>
              <a:ext uri="{FF2B5EF4-FFF2-40B4-BE49-F238E27FC236}">
                <a16:creationId xmlns:a16="http://schemas.microsoft.com/office/drawing/2014/main" id="{E720E04C-62CD-03F5-7505-FD4AA24AA9E5}"/>
              </a:ext>
            </a:extLst>
          </p:cNvPr>
          <p:cNvSpPr txBox="1"/>
          <p:nvPr/>
        </p:nvSpPr>
        <p:spPr>
          <a:xfrm>
            <a:off x="6923007" y="5030574"/>
            <a:ext cx="1863873" cy="523220"/>
          </a:xfrm>
          <a:prstGeom prst="rect">
            <a:avLst/>
          </a:prstGeom>
          <a:solidFill>
            <a:srgbClr val="FFFF00"/>
          </a:solidFill>
          <a:ln>
            <a:solidFill>
              <a:schemeClr val="tx1"/>
            </a:solidFill>
          </a:ln>
        </p:spPr>
        <p:txBody>
          <a:bodyPr wrap="square" rtlCol="0">
            <a:spAutoFit/>
          </a:bodyPr>
          <a:lstStyle/>
          <a:p>
            <a:r>
              <a:rPr lang="en-US" sz="1400" dirty="0"/>
              <a:t>No specific value.</a:t>
            </a:r>
          </a:p>
          <a:p>
            <a:r>
              <a:rPr lang="en-US" sz="1400" dirty="0"/>
              <a:t>Can be any value.</a:t>
            </a:r>
          </a:p>
        </p:txBody>
      </p:sp>
    </p:spTree>
    <p:extLst>
      <p:ext uri="{BB962C8B-B14F-4D97-AF65-F5344CB8AC3E}">
        <p14:creationId xmlns:p14="http://schemas.microsoft.com/office/powerpoint/2010/main" val="253489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578F-8B0C-4268-D68E-A5BF223F27B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006EB1D-E9AB-8DD3-E881-2B9EA1CB7A61}"/>
              </a:ext>
            </a:extLst>
          </p:cNvPr>
          <p:cNvPicPr>
            <a:picLocks noChangeAspect="1"/>
          </p:cNvPicPr>
          <p:nvPr/>
        </p:nvPicPr>
        <p:blipFill>
          <a:blip r:embed="rId2"/>
          <a:stretch>
            <a:fillRect/>
          </a:stretch>
        </p:blipFill>
        <p:spPr>
          <a:xfrm>
            <a:off x="232952" y="2210902"/>
            <a:ext cx="11594399" cy="1741337"/>
          </a:xfrm>
          <a:prstGeom prst="rect">
            <a:avLst/>
          </a:prstGeom>
          <a:ln>
            <a:solidFill>
              <a:schemeClr val="tx1"/>
            </a:solidFill>
          </a:ln>
        </p:spPr>
      </p:pic>
      <p:sp>
        <p:nvSpPr>
          <p:cNvPr id="10" name="Title 9">
            <a:extLst>
              <a:ext uri="{FF2B5EF4-FFF2-40B4-BE49-F238E27FC236}">
                <a16:creationId xmlns:a16="http://schemas.microsoft.com/office/drawing/2014/main" id="{CF024CDF-5B06-0B91-F877-996430CC7C5C}"/>
              </a:ext>
            </a:extLst>
          </p:cNvPr>
          <p:cNvSpPr>
            <a:spLocks noGrp="1"/>
          </p:cNvSpPr>
          <p:nvPr>
            <p:ph type="title"/>
          </p:nvPr>
        </p:nvSpPr>
        <p:spPr/>
        <p:txBody>
          <a:bodyPr/>
          <a:lstStyle/>
          <a:p>
            <a:r>
              <a:rPr lang="en-US" dirty="0"/>
              <a:t>Physical Holdings Records Retention - option 1</a:t>
            </a:r>
            <a:endParaRPr lang="en-NL" dirty="0"/>
          </a:p>
        </p:txBody>
      </p:sp>
      <p:sp>
        <p:nvSpPr>
          <p:cNvPr id="9" name="Slide Number Placeholder 5">
            <a:extLst>
              <a:ext uri="{FF2B5EF4-FFF2-40B4-BE49-F238E27FC236}">
                <a16:creationId xmlns:a16="http://schemas.microsoft.com/office/drawing/2014/main" id="{B2F30F63-A54A-B1CD-A729-4F5B33E6F0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12" name="Content Placeholder 3">
            <a:extLst>
              <a:ext uri="{FF2B5EF4-FFF2-40B4-BE49-F238E27FC236}">
                <a16:creationId xmlns:a16="http://schemas.microsoft.com/office/drawing/2014/main" id="{9A7DB595-0EAE-247E-752E-E3EA761103E9}"/>
              </a:ext>
            </a:extLst>
          </p:cNvPr>
          <p:cNvSpPr txBox="1">
            <a:spLocks/>
          </p:cNvSpPr>
          <p:nvPr/>
        </p:nvSpPr>
        <p:spPr>
          <a:xfrm>
            <a:off x="354896" y="1147471"/>
            <a:ext cx="11541714" cy="1598076"/>
          </a:xfrm>
          <a:prstGeom prst="rect">
            <a:avLst/>
          </a:prstGeo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This means: If the record has a 613 subfield a with any value, then it cannot be deleted.</a:t>
            </a:r>
          </a:p>
          <a:p>
            <a:endParaRPr lang="en-US" sz="2000" dirty="0"/>
          </a:p>
        </p:txBody>
      </p:sp>
      <p:sp>
        <p:nvSpPr>
          <p:cNvPr id="13" name="Rectangle 12">
            <a:extLst>
              <a:ext uri="{FF2B5EF4-FFF2-40B4-BE49-F238E27FC236}">
                <a16:creationId xmlns:a16="http://schemas.microsoft.com/office/drawing/2014/main" id="{BE1F13B6-BF97-109D-7DDD-C7016074722D}"/>
              </a:ext>
            </a:extLst>
          </p:cNvPr>
          <p:cNvSpPr/>
          <p:nvPr/>
        </p:nvSpPr>
        <p:spPr>
          <a:xfrm>
            <a:off x="5850384" y="3629330"/>
            <a:ext cx="1952496" cy="30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TextBox 13">
            <a:extLst>
              <a:ext uri="{FF2B5EF4-FFF2-40B4-BE49-F238E27FC236}">
                <a16:creationId xmlns:a16="http://schemas.microsoft.com/office/drawing/2014/main" id="{7F351C38-534D-9D3E-DC6D-7EF5EBEB5818}"/>
              </a:ext>
            </a:extLst>
          </p:cNvPr>
          <p:cNvSpPr txBox="1"/>
          <p:nvPr/>
        </p:nvSpPr>
        <p:spPr>
          <a:xfrm>
            <a:off x="5386863" y="4547656"/>
            <a:ext cx="3157697" cy="523220"/>
          </a:xfrm>
          <a:prstGeom prst="rect">
            <a:avLst/>
          </a:prstGeom>
          <a:solidFill>
            <a:srgbClr val="FFFF00"/>
          </a:solidFill>
          <a:ln>
            <a:solidFill>
              <a:schemeClr val="tx1"/>
            </a:solidFill>
          </a:ln>
        </p:spPr>
        <p:txBody>
          <a:bodyPr wrap="square" rtlCol="0">
            <a:spAutoFit/>
          </a:bodyPr>
          <a:lstStyle/>
          <a:p>
            <a:r>
              <a:rPr lang="en-US" sz="1400" dirty="0"/>
              <a:t>This is blank, so therefore any value in the subfield will prevent deletion.</a:t>
            </a:r>
          </a:p>
        </p:txBody>
      </p:sp>
      <p:cxnSp>
        <p:nvCxnSpPr>
          <p:cNvPr id="15" name="Straight Arrow Connector 14">
            <a:extLst>
              <a:ext uri="{FF2B5EF4-FFF2-40B4-BE49-F238E27FC236}">
                <a16:creationId xmlns:a16="http://schemas.microsoft.com/office/drawing/2014/main" id="{B85840B1-216E-2874-410A-67D87E537E3E}"/>
              </a:ext>
            </a:extLst>
          </p:cNvPr>
          <p:cNvCxnSpPr>
            <a:cxnSpLocks/>
          </p:cNvCxnSpPr>
          <p:nvPr/>
        </p:nvCxnSpPr>
        <p:spPr>
          <a:xfrm flipV="1">
            <a:off x="6380690" y="3906150"/>
            <a:ext cx="0" cy="6415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428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2000" cy="1030130"/>
          </a:xfrm>
        </p:spPr>
        <p:txBody>
          <a:bodyPr/>
          <a:lstStyle/>
          <a:p>
            <a:r>
              <a:rPr lang="en-US" sz="3400" dirty="0"/>
              <a:t>Testing the Physical Holdings Records Retention – option 1</a:t>
            </a:r>
            <a:endParaRPr lang="en-NL" sz="3400"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12</a:t>
            </a:fld>
            <a:endParaRPr lang="en-GB" dirty="0"/>
          </a:p>
        </p:txBody>
      </p:sp>
    </p:spTree>
    <p:extLst>
      <p:ext uri="{BB962C8B-B14F-4D97-AF65-F5344CB8AC3E}">
        <p14:creationId xmlns:p14="http://schemas.microsoft.com/office/powerpoint/2010/main" val="382275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7EB62-A4D1-A16B-BAFF-FC85A8BA43D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60E40E6-5816-332C-2BD7-11AA71C1B6EE}"/>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89586AF2-EE2A-107A-CEE1-D07FC40D7B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3" name="Content Placeholder 2">
            <a:extLst>
              <a:ext uri="{FF2B5EF4-FFF2-40B4-BE49-F238E27FC236}">
                <a16:creationId xmlns:a16="http://schemas.microsoft.com/office/drawing/2014/main" id="{71D02ED9-6972-D39A-5D7D-6112220F945A}"/>
              </a:ext>
            </a:extLst>
          </p:cNvPr>
          <p:cNvSpPr>
            <a:spLocks noGrp="1" noChangeArrowheads="1"/>
          </p:cNvSpPr>
          <p:nvPr>
            <p:ph sz="quarter" idx="13"/>
          </p:nvPr>
        </p:nvSpPr>
        <p:spPr bwMode="auto">
          <a:xfrm>
            <a:off x="387298" y="1001512"/>
            <a:ext cx="11417404" cy="796808"/>
          </a:xfrm>
          <a:prstGeom prst="rect">
            <a:avLst/>
          </a:prstGeom>
        </p:spPr>
        <p:txBody>
          <a:bodyPr/>
          <a:lstStyle/>
          <a:p>
            <a:r>
              <a:rPr lang="en-US" sz="2000" dirty="0"/>
              <a:t>Title "Taiwan in the twenty-first century / edited by Xiaobing Li, </a:t>
            </a:r>
            <a:r>
              <a:rPr lang="en-US" sz="2000" dirty="0" err="1"/>
              <a:t>Zuohong</a:t>
            </a:r>
            <a:r>
              <a:rPr lang="en-US" sz="2000" dirty="0"/>
              <a:t> Pan." (MMSID 99199611300121) has one Holdings Record.</a:t>
            </a:r>
          </a:p>
          <a:p>
            <a:pPr lvl="1"/>
            <a:endParaRPr lang="en-US" sz="2000" dirty="0"/>
          </a:p>
          <a:p>
            <a:endParaRPr lang="en-US" sz="2000" dirty="0"/>
          </a:p>
        </p:txBody>
      </p:sp>
      <p:pic>
        <p:nvPicPr>
          <p:cNvPr id="2" name="Picture 1">
            <a:extLst>
              <a:ext uri="{FF2B5EF4-FFF2-40B4-BE49-F238E27FC236}">
                <a16:creationId xmlns:a16="http://schemas.microsoft.com/office/drawing/2014/main" id="{5E6AE106-B900-6988-4F3A-C8D061E1AB5A}"/>
              </a:ext>
            </a:extLst>
          </p:cNvPr>
          <p:cNvPicPr>
            <a:picLocks noChangeAspect="1"/>
          </p:cNvPicPr>
          <p:nvPr/>
        </p:nvPicPr>
        <p:blipFill>
          <a:blip r:embed="rId2"/>
          <a:stretch>
            <a:fillRect/>
          </a:stretch>
        </p:blipFill>
        <p:spPr>
          <a:xfrm>
            <a:off x="233679" y="2200027"/>
            <a:ext cx="11734283" cy="2544693"/>
          </a:xfrm>
          <a:prstGeom prst="rect">
            <a:avLst/>
          </a:prstGeom>
          <a:ln>
            <a:solidFill>
              <a:schemeClr val="tx1"/>
            </a:solidFill>
          </a:ln>
        </p:spPr>
      </p:pic>
      <p:sp>
        <p:nvSpPr>
          <p:cNvPr id="4" name="Rectangle 3">
            <a:extLst>
              <a:ext uri="{FF2B5EF4-FFF2-40B4-BE49-F238E27FC236}">
                <a16:creationId xmlns:a16="http://schemas.microsoft.com/office/drawing/2014/main" id="{14545699-98F1-7C92-DB26-86D2C043A4ED}"/>
              </a:ext>
            </a:extLst>
          </p:cNvPr>
          <p:cNvSpPr/>
          <p:nvPr/>
        </p:nvSpPr>
        <p:spPr>
          <a:xfrm>
            <a:off x="1100128" y="3926426"/>
            <a:ext cx="10553392" cy="665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20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1DA1-5089-0DEC-FA9C-32D34E6DEA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13227B-98B7-6B9B-5E12-34B8E9B56C5C}"/>
              </a:ext>
            </a:extLst>
          </p:cNvPr>
          <p:cNvPicPr>
            <a:picLocks noChangeAspect="1"/>
          </p:cNvPicPr>
          <p:nvPr/>
        </p:nvPicPr>
        <p:blipFill>
          <a:blip r:embed="rId2"/>
          <a:stretch>
            <a:fillRect/>
          </a:stretch>
        </p:blipFill>
        <p:spPr>
          <a:xfrm>
            <a:off x="50799" y="1904776"/>
            <a:ext cx="12066815" cy="2484344"/>
          </a:xfrm>
          <a:prstGeom prst="rect">
            <a:avLst/>
          </a:prstGeom>
          <a:ln>
            <a:solidFill>
              <a:schemeClr val="tx1"/>
            </a:solidFill>
          </a:ln>
        </p:spPr>
      </p:pic>
      <p:sp>
        <p:nvSpPr>
          <p:cNvPr id="10" name="Title 9">
            <a:extLst>
              <a:ext uri="{FF2B5EF4-FFF2-40B4-BE49-F238E27FC236}">
                <a16:creationId xmlns:a16="http://schemas.microsoft.com/office/drawing/2014/main" id="{63D1EC93-9C23-326A-8754-E6C3B7A28341}"/>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335B6A80-AFA7-F7B4-E378-F7B53B1FF6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3" name="Content Placeholder 2">
            <a:extLst>
              <a:ext uri="{FF2B5EF4-FFF2-40B4-BE49-F238E27FC236}">
                <a16:creationId xmlns:a16="http://schemas.microsoft.com/office/drawing/2014/main" id="{B11067EC-76BE-F6A8-E6C4-B447EAFD194F}"/>
              </a:ext>
            </a:extLst>
          </p:cNvPr>
          <p:cNvSpPr>
            <a:spLocks noGrp="1" noChangeArrowheads="1"/>
          </p:cNvSpPr>
          <p:nvPr>
            <p:ph sz="quarter" idx="13"/>
          </p:nvPr>
        </p:nvSpPr>
        <p:spPr bwMode="auto">
          <a:xfrm>
            <a:off x="387298" y="1001512"/>
            <a:ext cx="11417404" cy="796808"/>
          </a:xfrm>
          <a:prstGeom prst="rect">
            <a:avLst/>
          </a:prstGeom>
        </p:spPr>
        <p:txBody>
          <a:bodyPr/>
          <a:lstStyle/>
          <a:p>
            <a:r>
              <a:rPr lang="en-US" sz="2000" dirty="0"/>
              <a:t>We are now adding a 613 local field to the Holdings Record</a:t>
            </a:r>
          </a:p>
          <a:p>
            <a:endParaRPr lang="en-US" sz="2000" dirty="0"/>
          </a:p>
        </p:txBody>
      </p:sp>
      <p:sp>
        <p:nvSpPr>
          <p:cNvPr id="4" name="Rectangle 3">
            <a:extLst>
              <a:ext uri="{FF2B5EF4-FFF2-40B4-BE49-F238E27FC236}">
                <a16:creationId xmlns:a16="http://schemas.microsoft.com/office/drawing/2014/main" id="{1A012B91-5DE6-CB76-2066-088431640792}"/>
              </a:ext>
            </a:extLst>
          </p:cNvPr>
          <p:cNvSpPr/>
          <p:nvPr/>
        </p:nvSpPr>
        <p:spPr>
          <a:xfrm>
            <a:off x="3718560" y="3926426"/>
            <a:ext cx="5262880" cy="2899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94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46DDC-DB68-447F-8976-3190FD4369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5C8B9C-1008-EBAC-05B8-5D1D261AE70F}"/>
              </a:ext>
            </a:extLst>
          </p:cNvPr>
          <p:cNvPicPr>
            <a:picLocks noChangeAspect="1"/>
          </p:cNvPicPr>
          <p:nvPr/>
        </p:nvPicPr>
        <p:blipFill>
          <a:blip r:embed="rId2"/>
          <a:stretch>
            <a:fillRect/>
          </a:stretch>
        </p:blipFill>
        <p:spPr>
          <a:xfrm>
            <a:off x="121919" y="2523829"/>
            <a:ext cx="11897761" cy="2667931"/>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6CA4E0C5-280E-59F3-F2BC-C316BE484A1A}"/>
              </a:ext>
            </a:extLst>
          </p:cNvPr>
          <p:cNvCxnSpPr>
            <a:cxnSpLocks/>
          </p:cNvCxnSpPr>
          <p:nvPr/>
        </p:nvCxnSpPr>
        <p:spPr>
          <a:xfrm flipV="1">
            <a:off x="2122896" y="3643555"/>
            <a:ext cx="1148624" cy="492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E788AB-EAE8-6B3C-EE89-480C690165EB}"/>
              </a:ext>
            </a:extLst>
          </p:cNvPr>
          <p:cNvCxnSpPr>
            <a:cxnSpLocks/>
          </p:cNvCxnSpPr>
          <p:nvPr/>
        </p:nvCxnSpPr>
        <p:spPr>
          <a:xfrm flipH="1" flipV="1">
            <a:off x="629920" y="4246880"/>
            <a:ext cx="680720" cy="447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17AB1140-099A-E741-E514-0F4A4981E37F}"/>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BC9A13C7-2F12-2CF9-7DCF-659640FD646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3" name="Content Placeholder 2">
            <a:extLst>
              <a:ext uri="{FF2B5EF4-FFF2-40B4-BE49-F238E27FC236}">
                <a16:creationId xmlns:a16="http://schemas.microsoft.com/office/drawing/2014/main" id="{19862734-6C45-90DC-E71F-FED555F30247}"/>
              </a:ext>
            </a:extLst>
          </p:cNvPr>
          <p:cNvSpPr>
            <a:spLocks noGrp="1" noChangeArrowheads="1"/>
          </p:cNvSpPr>
          <p:nvPr>
            <p:ph sz="quarter" idx="13"/>
          </p:nvPr>
        </p:nvSpPr>
        <p:spPr bwMode="auto">
          <a:xfrm>
            <a:off x="387298" y="1001511"/>
            <a:ext cx="11417404" cy="1247997"/>
          </a:xfrm>
          <a:prstGeom prst="rect">
            <a:avLst/>
          </a:prstGeom>
        </p:spPr>
        <p:txBody>
          <a:bodyPr/>
          <a:lstStyle/>
          <a:p>
            <a:r>
              <a:rPr lang="en-US" sz="2000" dirty="0"/>
              <a:t>After saving the record with the 613 local field to the Holdings Record we have an icon signifying that this Holdings Record has been committed to retain.</a:t>
            </a:r>
          </a:p>
          <a:p>
            <a:r>
              <a:rPr lang="en-US" sz="2000" dirty="0"/>
              <a:t>Here is the "Committed to Retain" icon in the metadata editor.</a:t>
            </a:r>
          </a:p>
          <a:p>
            <a:endParaRPr lang="en-US" sz="2000" dirty="0"/>
          </a:p>
        </p:txBody>
      </p:sp>
    </p:spTree>
    <p:extLst>
      <p:ext uri="{BB962C8B-B14F-4D97-AF65-F5344CB8AC3E}">
        <p14:creationId xmlns:p14="http://schemas.microsoft.com/office/powerpoint/2010/main" val="203818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8C69-D4B1-4478-26B7-DAAE1A76D5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63DEF1-EC04-A1CB-B406-C849A82A56D8}"/>
              </a:ext>
            </a:extLst>
          </p:cNvPr>
          <p:cNvPicPr>
            <a:picLocks noChangeAspect="1"/>
          </p:cNvPicPr>
          <p:nvPr/>
        </p:nvPicPr>
        <p:blipFill>
          <a:blip r:embed="rId2"/>
          <a:stretch>
            <a:fillRect/>
          </a:stretch>
        </p:blipFill>
        <p:spPr>
          <a:xfrm>
            <a:off x="50799" y="1797014"/>
            <a:ext cx="12090401" cy="3150315"/>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AA152F13-8963-D0D7-A08B-7B24BE6E31A8}"/>
              </a:ext>
            </a:extLst>
          </p:cNvPr>
          <p:cNvCxnSpPr>
            <a:cxnSpLocks/>
          </p:cNvCxnSpPr>
          <p:nvPr/>
        </p:nvCxnSpPr>
        <p:spPr>
          <a:xfrm flipV="1">
            <a:off x="2519680" y="4896001"/>
            <a:ext cx="457200" cy="7518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EE30940-CD69-D62B-C644-2CD73AA5254D}"/>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661BDDDC-5E89-FD9C-5A8F-56B9CECA87B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3" name="Content Placeholder 2">
            <a:extLst>
              <a:ext uri="{FF2B5EF4-FFF2-40B4-BE49-F238E27FC236}">
                <a16:creationId xmlns:a16="http://schemas.microsoft.com/office/drawing/2014/main" id="{7F64541B-3C64-CBC7-FDC9-997C06485A2A}"/>
              </a:ext>
            </a:extLst>
          </p:cNvPr>
          <p:cNvSpPr>
            <a:spLocks noGrp="1" noChangeArrowheads="1"/>
          </p:cNvSpPr>
          <p:nvPr>
            <p:ph sz="quarter" idx="13"/>
          </p:nvPr>
        </p:nvSpPr>
        <p:spPr bwMode="auto">
          <a:xfrm>
            <a:off x="387298" y="1001511"/>
            <a:ext cx="11417404" cy="1247997"/>
          </a:xfrm>
          <a:prstGeom prst="rect">
            <a:avLst/>
          </a:prstGeom>
        </p:spPr>
        <p:txBody>
          <a:bodyPr/>
          <a:lstStyle/>
          <a:p>
            <a:r>
              <a:rPr lang="en-US" sz="2000" dirty="0"/>
              <a:t>Here is the "Committed to Retain" icon in the "All Titles" repository search.</a:t>
            </a:r>
          </a:p>
          <a:p>
            <a:endParaRPr lang="en-US" sz="2000" dirty="0"/>
          </a:p>
        </p:txBody>
      </p:sp>
    </p:spTree>
    <p:extLst>
      <p:ext uri="{BB962C8B-B14F-4D97-AF65-F5344CB8AC3E}">
        <p14:creationId xmlns:p14="http://schemas.microsoft.com/office/powerpoint/2010/main" val="279168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4591A-BC69-4E3B-956D-2E9F83A93C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E1CA66-4B72-0A46-4BB3-9A183C4F7476}"/>
              </a:ext>
            </a:extLst>
          </p:cNvPr>
          <p:cNvPicPr>
            <a:picLocks noChangeAspect="1"/>
          </p:cNvPicPr>
          <p:nvPr/>
        </p:nvPicPr>
        <p:blipFill>
          <a:blip r:embed="rId2"/>
          <a:stretch>
            <a:fillRect/>
          </a:stretch>
        </p:blipFill>
        <p:spPr>
          <a:xfrm>
            <a:off x="81279" y="2207434"/>
            <a:ext cx="12059853" cy="2059766"/>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EE5D9ACC-C017-EA7D-D4A6-336B6C834AED}"/>
              </a:ext>
            </a:extLst>
          </p:cNvPr>
          <p:cNvCxnSpPr>
            <a:cxnSpLocks/>
          </p:cNvCxnSpPr>
          <p:nvPr/>
        </p:nvCxnSpPr>
        <p:spPr>
          <a:xfrm flipH="1" flipV="1">
            <a:off x="822888" y="3686961"/>
            <a:ext cx="548712" cy="9215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6CDB1959-C15A-64FE-4160-5B7C8B69687E}"/>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BE896808-CACF-A4BC-FB94-35B7531830D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3" name="Content Placeholder 2">
            <a:extLst>
              <a:ext uri="{FF2B5EF4-FFF2-40B4-BE49-F238E27FC236}">
                <a16:creationId xmlns:a16="http://schemas.microsoft.com/office/drawing/2014/main" id="{DAC3A791-6506-650F-D48D-A2929DD91544}"/>
              </a:ext>
            </a:extLst>
          </p:cNvPr>
          <p:cNvSpPr>
            <a:spLocks noGrp="1" noChangeArrowheads="1"/>
          </p:cNvSpPr>
          <p:nvPr>
            <p:ph sz="quarter" idx="13"/>
          </p:nvPr>
        </p:nvSpPr>
        <p:spPr bwMode="auto">
          <a:xfrm>
            <a:off x="387298" y="1001511"/>
            <a:ext cx="11417404" cy="1247997"/>
          </a:xfrm>
          <a:prstGeom prst="rect">
            <a:avLst/>
          </a:prstGeom>
        </p:spPr>
        <p:txBody>
          <a:bodyPr/>
          <a:lstStyle/>
          <a:p>
            <a:r>
              <a:rPr lang="en-US" sz="2000" dirty="0"/>
              <a:t>Here is the "Committed to Retain" icon in the "Physical Holdings" repository search.</a:t>
            </a:r>
          </a:p>
          <a:p>
            <a:endParaRPr lang="en-US" sz="2000" dirty="0"/>
          </a:p>
        </p:txBody>
      </p:sp>
    </p:spTree>
    <p:extLst>
      <p:ext uri="{BB962C8B-B14F-4D97-AF65-F5344CB8AC3E}">
        <p14:creationId xmlns:p14="http://schemas.microsoft.com/office/powerpoint/2010/main" val="239724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91DB-C5A6-7B51-F315-1E2AE9D6DC8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533E786-2535-A7C4-04F3-F9E731AE7108}"/>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F4F4E8A1-E4B1-95A8-132A-08193E5F38C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3" name="Content Placeholder 2">
            <a:extLst>
              <a:ext uri="{FF2B5EF4-FFF2-40B4-BE49-F238E27FC236}">
                <a16:creationId xmlns:a16="http://schemas.microsoft.com/office/drawing/2014/main" id="{F7E30EA7-856F-AC86-C171-C7B8BF961239}"/>
              </a:ext>
            </a:extLst>
          </p:cNvPr>
          <p:cNvSpPr>
            <a:spLocks noGrp="1" noChangeArrowheads="1"/>
          </p:cNvSpPr>
          <p:nvPr>
            <p:ph sz="quarter" idx="13"/>
          </p:nvPr>
        </p:nvSpPr>
        <p:spPr bwMode="auto">
          <a:xfrm>
            <a:off x="387298" y="1001511"/>
            <a:ext cx="11417404" cy="1247997"/>
          </a:xfrm>
          <a:prstGeom prst="rect">
            <a:avLst/>
          </a:prstGeom>
        </p:spPr>
        <p:txBody>
          <a:bodyPr/>
          <a:lstStyle/>
          <a:p>
            <a:r>
              <a:rPr lang="en-US" sz="2000" dirty="0"/>
              <a:t>We will now try to delete the Holdings Record which has been Committed to Retain </a:t>
            </a:r>
          </a:p>
          <a:p>
            <a:endParaRPr lang="en-US" sz="2000" dirty="0"/>
          </a:p>
        </p:txBody>
      </p:sp>
      <p:pic>
        <p:nvPicPr>
          <p:cNvPr id="4" name="Picture 3">
            <a:extLst>
              <a:ext uri="{FF2B5EF4-FFF2-40B4-BE49-F238E27FC236}">
                <a16:creationId xmlns:a16="http://schemas.microsoft.com/office/drawing/2014/main" id="{C9AB479D-FDFC-BA42-F0EF-766D616FB9E1}"/>
              </a:ext>
            </a:extLst>
          </p:cNvPr>
          <p:cNvPicPr>
            <a:picLocks noChangeAspect="1"/>
          </p:cNvPicPr>
          <p:nvPr/>
        </p:nvPicPr>
        <p:blipFill>
          <a:blip r:embed="rId2"/>
          <a:stretch>
            <a:fillRect/>
          </a:stretch>
        </p:blipFill>
        <p:spPr>
          <a:xfrm>
            <a:off x="1831960" y="1820197"/>
            <a:ext cx="8673480" cy="4232710"/>
          </a:xfrm>
          <a:prstGeom prst="rect">
            <a:avLst/>
          </a:prstGeom>
          <a:ln>
            <a:solidFill>
              <a:schemeClr val="tx1"/>
            </a:solidFill>
          </a:ln>
        </p:spPr>
      </p:pic>
      <p:sp>
        <p:nvSpPr>
          <p:cNvPr id="5" name="Rectangle 4">
            <a:extLst>
              <a:ext uri="{FF2B5EF4-FFF2-40B4-BE49-F238E27FC236}">
                <a16:creationId xmlns:a16="http://schemas.microsoft.com/office/drawing/2014/main" id="{D85194AE-80D6-6EC6-8A61-B21D495BD77F}"/>
              </a:ext>
            </a:extLst>
          </p:cNvPr>
          <p:cNvSpPr/>
          <p:nvPr/>
        </p:nvSpPr>
        <p:spPr>
          <a:xfrm>
            <a:off x="5116117" y="5654429"/>
            <a:ext cx="949403" cy="282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7C2DAD8-3CC0-BBF3-7B93-11EACC204524}"/>
              </a:ext>
            </a:extLst>
          </p:cNvPr>
          <p:cNvCxnSpPr>
            <a:cxnSpLocks/>
          </p:cNvCxnSpPr>
          <p:nvPr/>
        </p:nvCxnSpPr>
        <p:spPr>
          <a:xfrm>
            <a:off x="4166714" y="4965914"/>
            <a:ext cx="949403" cy="685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326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2240-0113-44C0-D0A1-A551A22426B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BABEB2-1B09-2F39-5A25-F6DC89ED7779}"/>
              </a:ext>
            </a:extLst>
          </p:cNvPr>
          <p:cNvPicPr>
            <a:picLocks noChangeAspect="1"/>
          </p:cNvPicPr>
          <p:nvPr/>
        </p:nvPicPr>
        <p:blipFill>
          <a:blip r:embed="rId2"/>
          <a:stretch>
            <a:fillRect/>
          </a:stretch>
        </p:blipFill>
        <p:spPr>
          <a:xfrm>
            <a:off x="3812236" y="2250769"/>
            <a:ext cx="4752643" cy="2240830"/>
          </a:xfrm>
          <a:prstGeom prst="rect">
            <a:avLst/>
          </a:prstGeom>
        </p:spPr>
      </p:pic>
      <p:sp>
        <p:nvSpPr>
          <p:cNvPr id="10" name="Title 9">
            <a:extLst>
              <a:ext uri="{FF2B5EF4-FFF2-40B4-BE49-F238E27FC236}">
                <a16:creationId xmlns:a16="http://schemas.microsoft.com/office/drawing/2014/main" id="{031A6E48-037F-522D-DE09-82C49B4283D5}"/>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92D01E32-3846-5D0A-6F25-7F942B69A3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3" name="Content Placeholder 2">
            <a:extLst>
              <a:ext uri="{FF2B5EF4-FFF2-40B4-BE49-F238E27FC236}">
                <a16:creationId xmlns:a16="http://schemas.microsoft.com/office/drawing/2014/main" id="{3B1D0DC3-5CA8-F8F3-E8DD-6B2C6F403E73}"/>
              </a:ext>
            </a:extLst>
          </p:cNvPr>
          <p:cNvSpPr>
            <a:spLocks noGrp="1" noChangeArrowheads="1"/>
          </p:cNvSpPr>
          <p:nvPr>
            <p:ph sz="quarter" idx="13"/>
          </p:nvPr>
        </p:nvSpPr>
        <p:spPr bwMode="auto">
          <a:xfrm>
            <a:off x="387298" y="1001511"/>
            <a:ext cx="11417404" cy="1247997"/>
          </a:xfrm>
          <a:prstGeom prst="rect">
            <a:avLst/>
          </a:prstGeom>
        </p:spPr>
        <p:txBody>
          <a:bodyPr/>
          <a:lstStyle/>
          <a:p>
            <a:r>
              <a:rPr lang="en-US" sz="2000" dirty="0"/>
              <a:t>We cannot delete the record and receive an explanatory error message.</a:t>
            </a:r>
          </a:p>
          <a:p>
            <a:pPr marL="0" indent="0">
              <a:buNone/>
            </a:pPr>
            <a:endParaRPr lang="en-US" sz="2000" dirty="0"/>
          </a:p>
        </p:txBody>
      </p:sp>
      <p:sp>
        <p:nvSpPr>
          <p:cNvPr id="5" name="Rectangle 4">
            <a:extLst>
              <a:ext uri="{FF2B5EF4-FFF2-40B4-BE49-F238E27FC236}">
                <a16:creationId xmlns:a16="http://schemas.microsoft.com/office/drawing/2014/main" id="{23E5EE1C-4826-E69C-5C59-448ED2EB4CF4}"/>
              </a:ext>
            </a:extLst>
          </p:cNvPr>
          <p:cNvSpPr/>
          <p:nvPr/>
        </p:nvSpPr>
        <p:spPr>
          <a:xfrm>
            <a:off x="6076490" y="3088984"/>
            <a:ext cx="1279350" cy="253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53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E657CDA4-1E49-8ACD-8D81-E9EB133F95E6}"/>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Physical Holdings Records Retention – option 1</a:t>
            </a:r>
          </a:p>
          <a:p>
            <a:pPr lvl="1">
              <a:buFont typeface="Arial" panose="020B0604020202020204" pitchFamily="34" charset="0"/>
              <a:buChar char="•"/>
            </a:pPr>
            <a:r>
              <a:rPr lang="en-US" sz="2000" dirty="0"/>
              <a:t>Testing the Physical Holdings Records Retention – option 1</a:t>
            </a:r>
          </a:p>
          <a:p>
            <a:pPr lvl="1">
              <a:buFont typeface="Arial" panose="020B0604020202020204" pitchFamily="34" charset="0"/>
              <a:buChar char="•"/>
            </a:pPr>
            <a:r>
              <a:rPr lang="en-US" sz="2000" dirty="0"/>
              <a:t>Physical Holdings Records Retention – option 2</a:t>
            </a:r>
          </a:p>
          <a:p>
            <a:pPr lvl="1">
              <a:buFont typeface="Arial" panose="020B0604020202020204" pitchFamily="34" charset="0"/>
              <a:buChar char="•"/>
            </a:pPr>
            <a:r>
              <a:rPr lang="en-US" sz="2000" dirty="0"/>
              <a:t>Testing the Physical Holdings Records Retention – option 2</a:t>
            </a:r>
          </a:p>
          <a:p>
            <a:pPr lvl="1">
              <a:buFont typeface="Arial" panose="020B0604020202020204" pitchFamily="34" charset="0"/>
              <a:buChar char="•"/>
            </a:pPr>
            <a:r>
              <a:rPr lang="en-US" sz="2000" dirty="0"/>
              <a:t>Globally updating records for Physical Holdings Records Retention</a:t>
            </a:r>
          </a:p>
          <a:p>
            <a:pPr lvl="1">
              <a:buFont typeface="Arial" panose="020B0604020202020204" pitchFamily="34" charset="0"/>
              <a:buChar char="•"/>
            </a:pPr>
            <a:r>
              <a:rPr lang="en-US" sz="2000" dirty="0"/>
              <a:t>Physical holdings retention and the PO Line</a:t>
            </a:r>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Physical Holdings Records Retention - option 2</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20</a:t>
            </a:fld>
            <a:endParaRPr lang="en-GB" dirty="0"/>
          </a:p>
        </p:txBody>
      </p:sp>
    </p:spTree>
    <p:extLst>
      <p:ext uri="{BB962C8B-B14F-4D97-AF65-F5344CB8AC3E}">
        <p14:creationId xmlns:p14="http://schemas.microsoft.com/office/powerpoint/2010/main" val="78448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689D-B0E5-35F5-7BF9-D21EBE06837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189C11F-E630-315C-B4AF-7B6311136204}"/>
              </a:ext>
            </a:extLst>
          </p:cNvPr>
          <p:cNvSpPr>
            <a:spLocks noGrp="1"/>
          </p:cNvSpPr>
          <p:nvPr>
            <p:ph type="title"/>
          </p:nvPr>
        </p:nvSpPr>
        <p:spPr/>
        <p:txBody>
          <a:bodyPr/>
          <a:lstStyle/>
          <a:p>
            <a:r>
              <a:rPr lang="en-US" dirty="0"/>
              <a:t>Physical Holdings Records Retention - option 2</a:t>
            </a:r>
            <a:endParaRPr lang="en-NL" dirty="0"/>
          </a:p>
        </p:txBody>
      </p:sp>
      <p:sp>
        <p:nvSpPr>
          <p:cNvPr id="9" name="Slide Number Placeholder 5">
            <a:extLst>
              <a:ext uri="{FF2B5EF4-FFF2-40B4-BE49-F238E27FC236}">
                <a16:creationId xmlns:a16="http://schemas.microsoft.com/office/drawing/2014/main" id="{647B7734-E7C0-4CCE-DDBF-0F89C4DA004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2489A925-9C7A-CBB6-8E1B-8A59F7C0F7A4}"/>
              </a:ext>
            </a:extLst>
          </p:cNvPr>
          <p:cNvSpPr>
            <a:spLocks noGrp="1"/>
          </p:cNvSpPr>
          <p:nvPr>
            <p:ph sz="quarter" idx="13"/>
          </p:nvPr>
        </p:nvSpPr>
        <p:spPr>
          <a:xfrm>
            <a:off x="370663" y="1131352"/>
            <a:ext cx="11335783" cy="1479768"/>
          </a:xfrm>
        </p:spPr>
        <p:txBody>
          <a:bodyPr/>
          <a:lstStyle/>
          <a:p>
            <a:r>
              <a:rPr lang="en-US" sz="2000" dirty="0"/>
              <a:t>To use "Physical Holdings Records Retention" the table " Holdings Records Retention Definition" needs to be defined.</a:t>
            </a:r>
          </a:p>
          <a:p>
            <a:r>
              <a:rPr lang="en-US" sz="2000" dirty="0"/>
              <a:t>This table can be accessed at "Configuration &gt; Resources &gt; Collection Retention &gt; Holdings Records Retention Definition"</a:t>
            </a:r>
          </a:p>
          <a:p>
            <a:endParaRPr lang="en-US" sz="2000" dirty="0"/>
          </a:p>
          <a:p>
            <a:endParaRPr lang="en-US" sz="2000" dirty="0"/>
          </a:p>
        </p:txBody>
      </p:sp>
      <p:pic>
        <p:nvPicPr>
          <p:cNvPr id="2" name="Picture 1">
            <a:extLst>
              <a:ext uri="{FF2B5EF4-FFF2-40B4-BE49-F238E27FC236}">
                <a16:creationId xmlns:a16="http://schemas.microsoft.com/office/drawing/2014/main" id="{0191441D-447C-EE09-4810-AF8037C59EB7}"/>
              </a:ext>
            </a:extLst>
          </p:cNvPr>
          <p:cNvPicPr>
            <a:picLocks noChangeAspect="1"/>
          </p:cNvPicPr>
          <p:nvPr/>
        </p:nvPicPr>
        <p:blipFill>
          <a:blip r:embed="rId2"/>
          <a:stretch>
            <a:fillRect/>
          </a:stretch>
        </p:blipFill>
        <p:spPr>
          <a:xfrm>
            <a:off x="3885848" y="2775371"/>
            <a:ext cx="4838526" cy="2943020"/>
          </a:xfrm>
          <a:prstGeom prst="rect">
            <a:avLst/>
          </a:prstGeom>
        </p:spPr>
      </p:pic>
      <p:sp>
        <p:nvSpPr>
          <p:cNvPr id="3" name="Rectangle 2">
            <a:extLst>
              <a:ext uri="{FF2B5EF4-FFF2-40B4-BE49-F238E27FC236}">
                <a16:creationId xmlns:a16="http://schemas.microsoft.com/office/drawing/2014/main" id="{64A13557-B5F8-F8E0-6C41-4B86F79CA5BD}"/>
              </a:ext>
            </a:extLst>
          </p:cNvPr>
          <p:cNvSpPr/>
          <p:nvPr/>
        </p:nvSpPr>
        <p:spPr>
          <a:xfrm>
            <a:off x="4050184" y="3958848"/>
            <a:ext cx="4189576" cy="4099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914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EC3A6-DC70-BA2B-2831-96EB992CAD6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64DF44F-3E5B-5625-8183-0414E6FC8D5F}"/>
              </a:ext>
            </a:extLst>
          </p:cNvPr>
          <p:cNvSpPr>
            <a:spLocks noGrp="1"/>
          </p:cNvSpPr>
          <p:nvPr>
            <p:ph type="title"/>
          </p:nvPr>
        </p:nvSpPr>
        <p:spPr/>
        <p:txBody>
          <a:bodyPr/>
          <a:lstStyle/>
          <a:p>
            <a:r>
              <a:rPr lang="en-US" dirty="0"/>
              <a:t>Physical Holdings Records Retention - option 2</a:t>
            </a:r>
            <a:endParaRPr lang="en-NL" dirty="0"/>
          </a:p>
        </p:txBody>
      </p:sp>
      <p:sp>
        <p:nvSpPr>
          <p:cNvPr id="9" name="Slide Number Placeholder 5">
            <a:extLst>
              <a:ext uri="{FF2B5EF4-FFF2-40B4-BE49-F238E27FC236}">
                <a16:creationId xmlns:a16="http://schemas.microsoft.com/office/drawing/2014/main" id="{D3271447-1A30-EDB2-C761-788A5D1327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45B103BF-7859-6FBE-7505-E51EE1B392A8}"/>
              </a:ext>
            </a:extLst>
          </p:cNvPr>
          <p:cNvSpPr>
            <a:spLocks noGrp="1"/>
          </p:cNvSpPr>
          <p:nvPr>
            <p:ph sz="quarter" idx="13"/>
          </p:nvPr>
        </p:nvSpPr>
        <p:spPr>
          <a:xfrm>
            <a:off x="370663" y="1131352"/>
            <a:ext cx="11335783" cy="3501608"/>
          </a:xfrm>
        </p:spPr>
        <p:txBody>
          <a:bodyPr/>
          <a:lstStyle/>
          <a:p>
            <a:r>
              <a:rPr lang="en-US" sz="2000" dirty="0"/>
              <a:t>In the table " Holdings Records Retention Definition " the institution can specify conditions for record retention. </a:t>
            </a:r>
          </a:p>
          <a:p>
            <a:r>
              <a:rPr lang="en-US" sz="2000" dirty="0"/>
              <a:t>The institution can use the table in either of the following ways:</a:t>
            </a:r>
          </a:p>
          <a:p>
            <a:endParaRPr lang="en-US" sz="2000" dirty="0"/>
          </a:p>
          <a:p>
            <a:pPr marL="914400" lvl="1" indent="-457200">
              <a:buFont typeface="+mj-lt"/>
              <a:buAutoNum type="arabicPeriod"/>
            </a:pPr>
            <a:r>
              <a:rPr lang="en-US" sz="2000" dirty="0"/>
              <a:t>Add a field and subfield to the table in order for the record to be protected from deletion if the field and subfield contains </a:t>
            </a:r>
            <a:r>
              <a:rPr lang="en-US" sz="2000" b="1" dirty="0"/>
              <a:t>any</a:t>
            </a:r>
            <a:r>
              <a:rPr lang="en-US" sz="2000" dirty="0"/>
              <a:t> value.</a:t>
            </a:r>
          </a:p>
          <a:p>
            <a:pPr marL="914400" lvl="1" indent="-457200">
              <a:buFont typeface="+mj-lt"/>
              <a:buAutoNum type="arabicPeriod"/>
            </a:pPr>
            <a:r>
              <a:rPr lang="en-US" sz="2000" dirty="0"/>
              <a:t>Add a field and subfield to the table </a:t>
            </a:r>
            <a:r>
              <a:rPr lang="en-US" sz="2000" b="1" dirty="0"/>
              <a:t>and also specify a specific value for the subfield</a:t>
            </a:r>
            <a:r>
              <a:rPr lang="en-US" sz="2000" dirty="0"/>
              <a:t>, and only records which contain this value in the field and subfield will be protected from deletion.</a:t>
            </a:r>
          </a:p>
          <a:p>
            <a:endParaRPr lang="en-US" sz="2000" dirty="0"/>
          </a:p>
          <a:p>
            <a:endParaRPr lang="en-US" sz="2000" dirty="0"/>
          </a:p>
        </p:txBody>
      </p:sp>
      <p:sp>
        <p:nvSpPr>
          <p:cNvPr id="4" name="TextBox 3">
            <a:extLst>
              <a:ext uri="{FF2B5EF4-FFF2-40B4-BE49-F238E27FC236}">
                <a16:creationId xmlns:a16="http://schemas.microsoft.com/office/drawing/2014/main" id="{A8A0EA46-8D95-A13A-28F2-64C64A6C210C}"/>
              </a:ext>
            </a:extLst>
          </p:cNvPr>
          <p:cNvSpPr txBox="1"/>
          <p:nvPr/>
        </p:nvSpPr>
        <p:spPr>
          <a:xfrm>
            <a:off x="395536" y="4803502"/>
            <a:ext cx="2520384" cy="307777"/>
          </a:xfrm>
          <a:prstGeom prst="rect">
            <a:avLst/>
          </a:prstGeom>
          <a:solidFill>
            <a:srgbClr val="FFFF00"/>
          </a:solidFill>
          <a:ln>
            <a:solidFill>
              <a:schemeClr val="tx1"/>
            </a:solidFill>
          </a:ln>
        </p:spPr>
        <p:txBody>
          <a:bodyPr wrap="square" rtlCol="0">
            <a:spAutoFit/>
          </a:bodyPr>
          <a:lstStyle/>
          <a:p>
            <a:r>
              <a:rPr lang="en-US" sz="1400" dirty="0"/>
              <a:t>We will now show option 2</a:t>
            </a:r>
          </a:p>
        </p:txBody>
      </p:sp>
    </p:spTree>
    <p:extLst>
      <p:ext uri="{BB962C8B-B14F-4D97-AF65-F5344CB8AC3E}">
        <p14:creationId xmlns:p14="http://schemas.microsoft.com/office/powerpoint/2010/main" val="478379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0EDE-91A6-753E-90C9-F9CBE73CD3F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2EAA738-3614-D19B-A394-93145746B87A}"/>
              </a:ext>
            </a:extLst>
          </p:cNvPr>
          <p:cNvSpPr>
            <a:spLocks noGrp="1"/>
          </p:cNvSpPr>
          <p:nvPr>
            <p:ph type="title"/>
          </p:nvPr>
        </p:nvSpPr>
        <p:spPr/>
        <p:txBody>
          <a:bodyPr/>
          <a:lstStyle/>
          <a:p>
            <a:r>
              <a:rPr lang="en-US" dirty="0"/>
              <a:t>Physical Holdings Records Retention - option 2</a:t>
            </a:r>
            <a:endParaRPr lang="en-NL" dirty="0"/>
          </a:p>
        </p:txBody>
      </p:sp>
      <p:sp>
        <p:nvSpPr>
          <p:cNvPr id="9" name="Slide Number Placeholder 5">
            <a:extLst>
              <a:ext uri="{FF2B5EF4-FFF2-40B4-BE49-F238E27FC236}">
                <a16:creationId xmlns:a16="http://schemas.microsoft.com/office/drawing/2014/main" id="{62755450-2E04-62FE-9CC1-040A4042884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11" name="Content Placeholder 10">
            <a:extLst>
              <a:ext uri="{FF2B5EF4-FFF2-40B4-BE49-F238E27FC236}">
                <a16:creationId xmlns:a16="http://schemas.microsoft.com/office/drawing/2014/main" id="{DD82E8BC-F5AF-B5D8-055B-711C1DF55C49}"/>
              </a:ext>
            </a:extLst>
          </p:cNvPr>
          <p:cNvSpPr>
            <a:spLocks noGrp="1"/>
          </p:cNvSpPr>
          <p:nvPr>
            <p:ph sz="quarter" idx="13"/>
          </p:nvPr>
        </p:nvSpPr>
        <p:spPr>
          <a:xfrm>
            <a:off x="370663" y="1131352"/>
            <a:ext cx="11335783" cy="738088"/>
          </a:xfrm>
        </p:spPr>
        <p:txBody>
          <a:bodyPr/>
          <a:lstStyle/>
          <a:p>
            <a:r>
              <a:rPr lang="en-US" sz="2000" dirty="0"/>
              <a:t>We will now add a field </a:t>
            </a:r>
            <a:r>
              <a:rPr lang="en-US" sz="2000" b="1" dirty="0"/>
              <a:t>with</a:t>
            </a:r>
            <a:r>
              <a:rPr lang="en-US" sz="2000" dirty="0"/>
              <a:t> a specific subfield value</a:t>
            </a:r>
          </a:p>
          <a:p>
            <a:endParaRPr lang="en-US" sz="2000" dirty="0"/>
          </a:p>
        </p:txBody>
      </p:sp>
      <p:pic>
        <p:nvPicPr>
          <p:cNvPr id="2" name="Picture 1">
            <a:extLst>
              <a:ext uri="{FF2B5EF4-FFF2-40B4-BE49-F238E27FC236}">
                <a16:creationId xmlns:a16="http://schemas.microsoft.com/office/drawing/2014/main" id="{4F7AB573-420F-233D-06B7-03225F765D7E}"/>
              </a:ext>
            </a:extLst>
          </p:cNvPr>
          <p:cNvPicPr>
            <a:picLocks noChangeAspect="1"/>
          </p:cNvPicPr>
          <p:nvPr/>
        </p:nvPicPr>
        <p:blipFill>
          <a:blip r:embed="rId2"/>
          <a:stretch>
            <a:fillRect/>
          </a:stretch>
        </p:blipFill>
        <p:spPr>
          <a:xfrm>
            <a:off x="497839" y="1853838"/>
            <a:ext cx="11343553" cy="3998322"/>
          </a:xfrm>
          <a:prstGeom prst="rect">
            <a:avLst/>
          </a:prstGeom>
          <a:ln>
            <a:solidFill>
              <a:schemeClr val="tx1"/>
            </a:solidFill>
          </a:ln>
        </p:spPr>
      </p:pic>
      <p:sp>
        <p:nvSpPr>
          <p:cNvPr id="3" name="Rectangle 2">
            <a:extLst>
              <a:ext uri="{FF2B5EF4-FFF2-40B4-BE49-F238E27FC236}">
                <a16:creationId xmlns:a16="http://schemas.microsoft.com/office/drawing/2014/main" id="{008135E7-8E03-26C9-DF83-60C267B466AB}"/>
              </a:ext>
            </a:extLst>
          </p:cNvPr>
          <p:cNvSpPr/>
          <p:nvPr/>
        </p:nvSpPr>
        <p:spPr>
          <a:xfrm>
            <a:off x="8566575" y="3536764"/>
            <a:ext cx="668751"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Rectangle 4">
            <a:extLst>
              <a:ext uri="{FF2B5EF4-FFF2-40B4-BE49-F238E27FC236}">
                <a16:creationId xmlns:a16="http://schemas.microsoft.com/office/drawing/2014/main" id="{5635CAEC-3C49-903B-22EB-31C1DC9E4B13}"/>
              </a:ext>
            </a:extLst>
          </p:cNvPr>
          <p:cNvSpPr/>
          <p:nvPr/>
        </p:nvSpPr>
        <p:spPr>
          <a:xfrm>
            <a:off x="8591288" y="4555450"/>
            <a:ext cx="2076711" cy="311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TextBox 5">
            <a:extLst>
              <a:ext uri="{FF2B5EF4-FFF2-40B4-BE49-F238E27FC236}">
                <a16:creationId xmlns:a16="http://schemas.microsoft.com/office/drawing/2014/main" id="{2E19BB4C-55B2-E980-F622-4014F9223494}"/>
              </a:ext>
            </a:extLst>
          </p:cNvPr>
          <p:cNvSpPr txBox="1"/>
          <p:nvPr/>
        </p:nvSpPr>
        <p:spPr>
          <a:xfrm>
            <a:off x="5636032" y="4875997"/>
            <a:ext cx="1872208" cy="523220"/>
          </a:xfrm>
          <a:prstGeom prst="rect">
            <a:avLst/>
          </a:prstGeom>
          <a:solidFill>
            <a:srgbClr val="FFFF00"/>
          </a:solidFill>
          <a:ln>
            <a:solidFill>
              <a:schemeClr val="tx1"/>
            </a:solidFill>
          </a:ln>
        </p:spPr>
        <p:txBody>
          <a:bodyPr wrap="square" rtlCol="0">
            <a:spAutoFit/>
          </a:bodyPr>
          <a:lstStyle/>
          <a:p>
            <a:r>
              <a:rPr lang="en-US" sz="1400" dirty="0"/>
              <a:t>A specific value.  </a:t>
            </a:r>
          </a:p>
          <a:p>
            <a:r>
              <a:rPr lang="en-US" sz="1400" dirty="0"/>
              <a:t>It must be this value.</a:t>
            </a:r>
          </a:p>
        </p:txBody>
      </p:sp>
      <p:cxnSp>
        <p:nvCxnSpPr>
          <p:cNvPr id="7" name="Straight Arrow Connector 6">
            <a:extLst>
              <a:ext uri="{FF2B5EF4-FFF2-40B4-BE49-F238E27FC236}">
                <a16:creationId xmlns:a16="http://schemas.microsoft.com/office/drawing/2014/main" id="{7C19B0AD-6031-1E28-A2D1-1A9D60114082}"/>
              </a:ext>
            </a:extLst>
          </p:cNvPr>
          <p:cNvCxnSpPr>
            <a:cxnSpLocks/>
          </p:cNvCxnSpPr>
          <p:nvPr/>
        </p:nvCxnSpPr>
        <p:spPr>
          <a:xfrm flipV="1">
            <a:off x="7508240" y="4751154"/>
            <a:ext cx="1019460" cy="399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80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616D-4EAC-07B3-1678-FA7DEF54E6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59F1D0-619C-647A-D403-E2320C42D924}"/>
              </a:ext>
            </a:extLst>
          </p:cNvPr>
          <p:cNvPicPr>
            <a:picLocks noChangeAspect="1"/>
          </p:cNvPicPr>
          <p:nvPr/>
        </p:nvPicPr>
        <p:blipFill>
          <a:blip r:embed="rId2"/>
          <a:stretch>
            <a:fillRect/>
          </a:stretch>
        </p:blipFill>
        <p:spPr>
          <a:xfrm>
            <a:off x="71119" y="2103006"/>
            <a:ext cx="12040215" cy="2875394"/>
          </a:xfrm>
          <a:prstGeom prst="rect">
            <a:avLst/>
          </a:prstGeom>
          <a:ln>
            <a:solidFill>
              <a:schemeClr val="tx1"/>
            </a:solidFill>
          </a:ln>
        </p:spPr>
      </p:pic>
      <p:sp>
        <p:nvSpPr>
          <p:cNvPr id="10" name="Title 9">
            <a:extLst>
              <a:ext uri="{FF2B5EF4-FFF2-40B4-BE49-F238E27FC236}">
                <a16:creationId xmlns:a16="http://schemas.microsoft.com/office/drawing/2014/main" id="{C33174CA-992C-2F09-0C7A-BF71FA95D08F}"/>
              </a:ext>
            </a:extLst>
          </p:cNvPr>
          <p:cNvSpPr>
            <a:spLocks noGrp="1"/>
          </p:cNvSpPr>
          <p:nvPr>
            <p:ph type="title"/>
          </p:nvPr>
        </p:nvSpPr>
        <p:spPr/>
        <p:txBody>
          <a:bodyPr/>
          <a:lstStyle/>
          <a:p>
            <a:r>
              <a:rPr lang="en-US" dirty="0"/>
              <a:t>Physical Holdings Records Retention - option 2</a:t>
            </a:r>
            <a:endParaRPr lang="en-NL" dirty="0"/>
          </a:p>
        </p:txBody>
      </p:sp>
      <p:sp>
        <p:nvSpPr>
          <p:cNvPr id="9" name="Slide Number Placeholder 5">
            <a:extLst>
              <a:ext uri="{FF2B5EF4-FFF2-40B4-BE49-F238E27FC236}">
                <a16:creationId xmlns:a16="http://schemas.microsoft.com/office/drawing/2014/main" id="{D778867B-DFA7-8E5D-11BC-C34B6769CC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dirty="0"/>
          </a:p>
        </p:txBody>
      </p:sp>
      <p:sp>
        <p:nvSpPr>
          <p:cNvPr id="11" name="Content Placeholder 10">
            <a:extLst>
              <a:ext uri="{FF2B5EF4-FFF2-40B4-BE49-F238E27FC236}">
                <a16:creationId xmlns:a16="http://schemas.microsoft.com/office/drawing/2014/main" id="{0A5C2145-B54E-24FD-4AC6-80BBFB9B2D02}"/>
              </a:ext>
            </a:extLst>
          </p:cNvPr>
          <p:cNvSpPr>
            <a:spLocks noGrp="1"/>
          </p:cNvSpPr>
          <p:nvPr>
            <p:ph sz="quarter" idx="13"/>
          </p:nvPr>
        </p:nvSpPr>
        <p:spPr>
          <a:xfrm>
            <a:off x="370663" y="1131352"/>
            <a:ext cx="11335783" cy="738088"/>
          </a:xfrm>
        </p:spPr>
        <p:txBody>
          <a:bodyPr/>
          <a:lstStyle/>
          <a:p>
            <a:r>
              <a:rPr lang="en-US" sz="2000" dirty="0"/>
              <a:t>This means: If the record has a 361 subfield o with value "The Taipei project" then it cannot be deleted.</a:t>
            </a:r>
          </a:p>
          <a:p>
            <a:endParaRPr lang="en-US" sz="2000" dirty="0"/>
          </a:p>
        </p:txBody>
      </p:sp>
      <p:sp>
        <p:nvSpPr>
          <p:cNvPr id="8" name="Rectangle 7">
            <a:extLst>
              <a:ext uri="{FF2B5EF4-FFF2-40B4-BE49-F238E27FC236}">
                <a16:creationId xmlns:a16="http://schemas.microsoft.com/office/drawing/2014/main" id="{3F37E701-3968-2878-5763-C7EE576E1E4D}"/>
              </a:ext>
            </a:extLst>
          </p:cNvPr>
          <p:cNvSpPr/>
          <p:nvPr/>
        </p:nvSpPr>
        <p:spPr>
          <a:xfrm>
            <a:off x="5915136" y="4427739"/>
            <a:ext cx="1456564" cy="384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TextBox 11">
            <a:extLst>
              <a:ext uri="{FF2B5EF4-FFF2-40B4-BE49-F238E27FC236}">
                <a16:creationId xmlns:a16="http://schemas.microsoft.com/office/drawing/2014/main" id="{95D1F431-3B67-DB2B-3186-1E165EFBB49B}"/>
              </a:ext>
            </a:extLst>
          </p:cNvPr>
          <p:cNvSpPr txBox="1"/>
          <p:nvPr/>
        </p:nvSpPr>
        <p:spPr>
          <a:xfrm>
            <a:off x="3131221" y="5325187"/>
            <a:ext cx="3269579" cy="738664"/>
          </a:xfrm>
          <a:prstGeom prst="rect">
            <a:avLst/>
          </a:prstGeom>
          <a:solidFill>
            <a:srgbClr val="FFFF00"/>
          </a:solidFill>
          <a:ln>
            <a:solidFill>
              <a:schemeClr val="tx1"/>
            </a:solidFill>
          </a:ln>
        </p:spPr>
        <p:txBody>
          <a:bodyPr wrap="square" rtlCol="0">
            <a:spAutoFit/>
          </a:bodyPr>
          <a:lstStyle/>
          <a:p>
            <a:r>
              <a:rPr lang="en-US" sz="1400" dirty="0"/>
              <a:t>This value is not blank, so therefore the 361 field must have this specific value in order to prevent deletion.</a:t>
            </a:r>
          </a:p>
        </p:txBody>
      </p:sp>
      <p:cxnSp>
        <p:nvCxnSpPr>
          <p:cNvPr id="13" name="Straight Arrow Connector 12">
            <a:extLst>
              <a:ext uri="{FF2B5EF4-FFF2-40B4-BE49-F238E27FC236}">
                <a16:creationId xmlns:a16="http://schemas.microsoft.com/office/drawing/2014/main" id="{6A51DF98-AD50-54ED-D0ED-1431EB787E71}"/>
              </a:ext>
            </a:extLst>
          </p:cNvPr>
          <p:cNvCxnSpPr>
            <a:cxnSpLocks/>
          </p:cNvCxnSpPr>
          <p:nvPr/>
        </p:nvCxnSpPr>
        <p:spPr>
          <a:xfrm flipV="1">
            <a:off x="5689600" y="4862197"/>
            <a:ext cx="225536" cy="4629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142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3B1D7-3F18-B9A4-B5EA-042F5C7AFE3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4AC5781-E055-C05C-56A5-F2CE4B5B8391}"/>
              </a:ext>
            </a:extLst>
          </p:cNvPr>
          <p:cNvSpPr>
            <a:spLocks noGrp="1"/>
          </p:cNvSpPr>
          <p:nvPr>
            <p:ph type="title"/>
          </p:nvPr>
        </p:nvSpPr>
        <p:spPr/>
        <p:txBody>
          <a:bodyPr/>
          <a:lstStyle/>
          <a:p>
            <a:r>
              <a:rPr lang="en-US" dirty="0"/>
              <a:t>Physical Holdings Records Retention - option 2</a:t>
            </a:r>
            <a:endParaRPr lang="en-NL" dirty="0"/>
          </a:p>
        </p:txBody>
      </p:sp>
      <p:sp>
        <p:nvSpPr>
          <p:cNvPr id="9" name="Slide Number Placeholder 5">
            <a:extLst>
              <a:ext uri="{FF2B5EF4-FFF2-40B4-BE49-F238E27FC236}">
                <a16:creationId xmlns:a16="http://schemas.microsoft.com/office/drawing/2014/main" id="{D1E69DC4-FCF3-1D55-7B44-B6C47191614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11" name="Content Placeholder 10">
            <a:extLst>
              <a:ext uri="{FF2B5EF4-FFF2-40B4-BE49-F238E27FC236}">
                <a16:creationId xmlns:a16="http://schemas.microsoft.com/office/drawing/2014/main" id="{C8652C69-EEF6-41B2-7462-D7A412AE05E9}"/>
              </a:ext>
            </a:extLst>
          </p:cNvPr>
          <p:cNvSpPr>
            <a:spLocks noGrp="1"/>
          </p:cNvSpPr>
          <p:nvPr>
            <p:ph sz="quarter" idx="13"/>
          </p:nvPr>
        </p:nvSpPr>
        <p:spPr>
          <a:xfrm>
            <a:off x="370663" y="1131352"/>
            <a:ext cx="11335783" cy="738088"/>
          </a:xfrm>
        </p:spPr>
        <p:txBody>
          <a:bodyPr/>
          <a:lstStyle/>
          <a:p>
            <a:r>
              <a:rPr lang="en-US" sz="2000" dirty="0"/>
              <a:t>Summary: table "Holdings Records Retention definition" contains these two lines:</a:t>
            </a:r>
          </a:p>
          <a:p>
            <a:endParaRPr lang="en-US" sz="2000" dirty="0"/>
          </a:p>
        </p:txBody>
      </p:sp>
      <p:sp>
        <p:nvSpPr>
          <p:cNvPr id="2" name="Content Placeholder 10">
            <a:extLst>
              <a:ext uri="{FF2B5EF4-FFF2-40B4-BE49-F238E27FC236}">
                <a16:creationId xmlns:a16="http://schemas.microsoft.com/office/drawing/2014/main" id="{5D59B709-8DB8-DC25-454C-5E9E7A4753B3}"/>
              </a:ext>
            </a:extLst>
          </p:cNvPr>
          <p:cNvSpPr txBox="1">
            <a:spLocks/>
          </p:cNvSpPr>
          <p:nvPr/>
        </p:nvSpPr>
        <p:spPr>
          <a:xfrm>
            <a:off x="428108" y="4054630"/>
            <a:ext cx="11335783" cy="22344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Any value in 613 subfield a (the mere presence of a 613 subfield a) will prevent the holdings record from being deleted.</a:t>
            </a:r>
          </a:p>
          <a:p>
            <a:r>
              <a:rPr lang="en-US" sz="2000" dirty="0"/>
              <a:t>The presence of a 361 subfield o with value "The Taipei project" will prevent the holdings record from being deleted.</a:t>
            </a:r>
          </a:p>
          <a:p>
            <a:r>
              <a:rPr lang="en-US" sz="2000" dirty="0"/>
              <a:t>The presence of a 361 subfield o with any value </a:t>
            </a:r>
            <a:r>
              <a:rPr lang="en-US" sz="2000" b="1" dirty="0"/>
              <a:t>other than </a:t>
            </a:r>
            <a:r>
              <a:rPr lang="en-US" sz="2000" dirty="0"/>
              <a:t>"The Taipei project" will </a:t>
            </a:r>
            <a:r>
              <a:rPr lang="en-US" sz="2000" b="1" dirty="0"/>
              <a:t>not</a:t>
            </a:r>
            <a:r>
              <a:rPr lang="en-US" sz="2000" dirty="0"/>
              <a:t> prevent the holdings record from being deleted.</a:t>
            </a:r>
          </a:p>
          <a:p>
            <a:endParaRPr lang="en-US" sz="2000" dirty="0"/>
          </a:p>
        </p:txBody>
      </p:sp>
      <p:pic>
        <p:nvPicPr>
          <p:cNvPr id="3" name="Picture 2">
            <a:extLst>
              <a:ext uri="{FF2B5EF4-FFF2-40B4-BE49-F238E27FC236}">
                <a16:creationId xmlns:a16="http://schemas.microsoft.com/office/drawing/2014/main" id="{29A2F800-27C2-BCD5-40A5-05C42150C509}"/>
              </a:ext>
            </a:extLst>
          </p:cNvPr>
          <p:cNvPicPr>
            <a:picLocks noChangeAspect="1"/>
          </p:cNvPicPr>
          <p:nvPr/>
        </p:nvPicPr>
        <p:blipFill>
          <a:blip r:embed="rId2"/>
          <a:stretch>
            <a:fillRect/>
          </a:stretch>
        </p:blipFill>
        <p:spPr>
          <a:xfrm>
            <a:off x="274319" y="1968262"/>
            <a:ext cx="11641067" cy="1444162"/>
          </a:xfrm>
          <a:prstGeom prst="rect">
            <a:avLst/>
          </a:prstGeom>
          <a:ln>
            <a:solidFill>
              <a:schemeClr val="tx1"/>
            </a:solidFill>
          </a:ln>
        </p:spPr>
      </p:pic>
    </p:spTree>
    <p:extLst>
      <p:ext uri="{BB962C8B-B14F-4D97-AF65-F5344CB8AC3E}">
        <p14:creationId xmlns:p14="http://schemas.microsoft.com/office/powerpoint/2010/main" val="377058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DFB3-B537-E661-9128-16263516CAF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65AAB1F-4F4B-CBD6-82B9-6F9EBF648DD0}"/>
              </a:ext>
            </a:extLst>
          </p:cNvPr>
          <p:cNvSpPr>
            <a:spLocks noGrp="1"/>
          </p:cNvSpPr>
          <p:nvPr>
            <p:ph type="body" sz="quarter" idx="16"/>
          </p:nvPr>
        </p:nvSpPr>
        <p:spPr>
          <a:xfrm>
            <a:off x="0" y="2523829"/>
            <a:ext cx="12192000" cy="1030130"/>
          </a:xfrm>
        </p:spPr>
        <p:txBody>
          <a:bodyPr/>
          <a:lstStyle/>
          <a:p>
            <a:r>
              <a:rPr lang="en-US" sz="3400" dirty="0"/>
              <a:t>Testing the Physical Holdings Records Retention – option 2</a:t>
            </a:r>
            <a:endParaRPr lang="en-NL" sz="3400" dirty="0"/>
          </a:p>
        </p:txBody>
      </p:sp>
      <p:sp>
        <p:nvSpPr>
          <p:cNvPr id="4" name="Footer Placeholder 3">
            <a:extLst>
              <a:ext uri="{FF2B5EF4-FFF2-40B4-BE49-F238E27FC236}">
                <a16:creationId xmlns:a16="http://schemas.microsoft.com/office/drawing/2014/main" id="{1E154AFC-081E-B9D6-7507-3832C1406A65}"/>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D04069A-85A9-5B8C-C713-6064F9A47148}"/>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26</a:t>
            </a:fld>
            <a:endParaRPr lang="en-GB" dirty="0"/>
          </a:p>
        </p:txBody>
      </p:sp>
    </p:spTree>
    <p:extLst>
      <p:ext uri="{BB962C8B-B14F-4D97-AF65-F5344CB8AC3E}">
        <p14:creationId xmlns:p14="http://schemas.microsoft.com/office/powerpoint/2010/main" val="1263956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51A75-F9FF-1EF9-973E-4020A40596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BDCB96-9B04-749E-A32E-153A45BB1381}"/>
              </a:ext>
            </a:extLst>
          </p:cNvPr>
          <p:cNvPicPr>
            <a:picLocks noChangeAspect="1"/>
          </p:cNvPicPr>
          <p:nvPr/>
        </p:nvPicPr>
        <p:blipFill>
          <a:blip r:embed="rId2"/>
          <a:stretch>
            <a:fillRect/>
          </a:stretch>
        </p:blipFill>
        <p:spPr>
          <a:xfrm>
            <a:off x="0" y="2270379"/>
            <a:ext cx="12188952" cy="2374472"/>
          </a:xfrm>
          <a:prstGeom prst="rect">
            <a:avLst/>
          </a:prstGeom>
          <a:ln>
            <a:solidFill>
              <a:schemeClr val="tx1"/>
            </a:solidFill>
          </a:ln>
        </p:spPr>
      </p:pic>
      <p:sp>
        <p:nvSpPr>
          <p:cNvPr id="10" name="Title 9">
            <a:extLst>
              <a:ext uri="{FF2B5EF4-FFF2-40B4-BE49-F238E27FC236}">
                <a16:creationId xmlns:a16="http://schemas.microsoft.com/office/drawing/2014/main" id="{D688ACCB-73F5-C4A3-92A7-37419916B5AE}"/>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AB1D6871-9B37-4F9F-7BE2-3BF63502110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3" name="Content Placeholder 2">
            <a:extLst>
              <a:ext uri="{FF2B5EF4-FFF2-40B4-BE49-F238E27FC236}">
                <a16:creationId xmlns:a16="http://schemas.microsoft.com/office/drawing/2014/main" id="{8D4D547F-481C-5DEF-C6FF-6C2C7E6005AE}"/>
              </a:ext>
            </a:extLst>
          </p:cNvPr>
          <p:cNvSpPr>
            <a:spLocks noGrp="1" noChangeArrowheads="1"/>
          </p:cNvSpPr>
          <p:nvPr>
            <p:ph sz="quarter" idx="13"/>
          </p:nvPr>
        </p:nvSpPr>
        <p:spPr bwMode="auto">
          <a:xfrm>
            <a:off x="387298" y="1001512"/>
            <a:ext cx="11417404" cy="796808"/>
          </a:xfrm>
          <a:prstGeom prst="rect">
            <a:avLst/>
          </a:prstGeom>
        </p:spPr>
        <p:txBody>
          <a:bodyPr/>
          <a:lstStyle/>
          <a:p>
            <a:r>
              <a:rPr lang="en-US" sz="2000" dirty="0"/>
              <a:t>Title "Women's movements in twentieth-century Taiwan / Doris T. Chang." (MMSID 99199611200121) has one Holdings Record.</a:t>
            </a:r>
          </a:p>
          <a:p>
            <a:pPr lvl="1"/>
            <a:endParaRPr lang="en-US" sz="2000" dirty="0"/>
          </a:p>
          <a:p>
            <a:endParaRPr lang="en-US" sz="2000" dirty="0"/>
          </a:p>
        </p:txBody>
      </p:sp>
      <p:sp>
        <p:nvSpPr>
          <p:cNvPr id="6" name="Rectangle 5">
            <a:extLst>
              <a:ext uri="{FF2B5EF4-FFF2-40B4-BE49-F238E27FC236}">
                <a16:creationId xmlns:a16="http://schemas.microsoft.com/office/drawing/2014/main" id="{AEA63C1F-5D6F-06D6-3116-6B7D9D052FB5}"/>
              </a:ext>
            </a:extLst>
          </p:cNvPr>
          <p:cNvSpPr/>
          <p:nvPr/>
        </p:nvSpPr>
        <p:spPr>
          <a:xfrm>
            <a:off x="845240" y="4085015"/>
            <a:ext cx="11092760" cy="55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79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8EB2-2916-8EAA-B501-1904C31AB8B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7AFECFD-65B8-5C3D-1114-5426A9AE0A03}"/>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24D6CBB7-371D-E4BF-1467-B36370D437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3" name="Content Placeholder 2">
            <a:extLst>
              <a:ext uri="{FF2B5EF4-FFF2-40B4-BE49-F238E27FC236}">
                <a16:creationId xmlns:a16="http://schemas.microsoft.com/office/drawing/2014/main" id="{4C84CD72-B630-01C8-B33C-F8AABE770362}"/>
              </a:ext>
            </a:extLst>
          </p:cNvPr>
          <p:cNvSpPr>
            <a:spLocks noGrp="1" noChangeArrowheads="1"/>
          </p:cNvSpPr>
          <p:nvPr>
            <p:ph sz="quarter" idx="13"/>
          </p:nvPr>
        </p:nvSpPr>
        <p:spPr bwMode="auto">
          <a:xfrm>
            <a:off x="387298" y="1001512"/>
            <a:ext cx="11417404" cy="796808"/>
          </a:xfrm>
          <a:prstGeom prst="rect">
            <a:avLst/>
          </a:prstGeom>
        </p:spPr>
        <p:txBody>
          <a:bodyPr/>
          <a:lstStyle/>
          <a:p>
            <a:r>
              <a:rPr lang="en-US" sz="2000" dirty="0"/>
              <a:t>We are now adding a 361 field to the Holdings Record and we are including the exact field and subfield which we defined in table "Holdings Records Retention definition".</a:t>
            </a:r>
          </a:p>
          <a:p>
            <a:endParaRPr lang="en-US" sz="2000" dirty="0"/>
          </a:p>
        </p:txBody>
      </p:sp>
      <p:pic>
        <p:nvPicPr>
          <p:cNvPr id="2" name="Picture 1">
            <a:extLst>
              <a:ext uri="{FF2B5EF4-FFF2-40B4-BE49-F238E27FC236}">
                <a16:creationId xmlns:a16="http://schemas.microsoft.com/office/drawing/2014/main" id="{E0F98921-E197-C254-1F91-01BE935436E8}"/>
              </a:ext>
            </a:extLst>
          </p:cNvPr>
          <p:cNvPicPr>
            <a:picLocks noChangeAspect="1"/>
          </p:cNvPicPr>
          <p:nvPr/>
        </p:nvPicPr>
        <p:blipFill>
          <a:blip r:embed="rId2"/>
          <a:stretch>
            <a:fillRect/>
          </a:stretch>
        </p:blipFill>
        <p:spPr>
          <a:xfrm>
            <a:off x="125102" y="2121238"/>
            <a:ext cx="11941796" cy="2467386"/>
          </a:xfrm>
          <a:prstGeom prst="rect">
            <a:avLst/>
          </a:prstGeom>
          <a:ln>
            <a:solidFill>
              <a:schemeClr val="tx1"/>
            </a:solidFill>
          </a:ln>
        </p:spPr>
      </p:pic>
      <p:sp>
        <p:nvSpPr>
          <p:cNvPr id="4" name="Rectangle 3">
            <a:extLst>
              <a:ext uri="{FF2B5EF4-FFF2-40B4-BE49-F238E27FC236}">
                <a16:creationId xmlns:a16="http://schemas.microsoft.com/office/drawing/2014/main" id="{96BA436B-0F13-F67A-A364-8AA6A24755EF}"/>
              </a:ext>
            </a:extLst>
          </p:cNvPr>
          <p:cNvSpPr/>
          <p:nvPr/>
        </p:nvSpPr>
        <p:spPr>
          <a:xfrm>
            <a:off x="3256445" y="4252131"/>
            <a:ext cx="2626195" cy="269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372E6B-3BA1-C4AF-3F2F-0F110D59EA7A}"/>
              </a:ext>
            </a:extLst>
          </p:cNvPr>
          <p:cNvPicPr>
            <a:picLocks noChangeAspect="1"/>
          </p:cNvPicPr>
          <p:nvPr/>
        </p:nvPicPr>
        <p:blipFill>
          <a:blip r:embed="rId3"/>
          <a:stretch>
            <a:fillRect/>
          </a:stretch>
        </p:blipFill>
        <p:spPr>
          <a:xfrm>
            <a:off x="1886126" y="4841808"/>
            <a:ext cx="8855878" cy="1196239"/>
          </a:xfrm>
          <a:prstGeom prst="rect">
            <a:avLst/>
          </a:prstGeom>
          <a:ln>
            <a:solidFill>
              <a:schemeClr val="tx1"/>
            </a:solidFill>
          </a:ln>
        </p:spPr>
      </p:pic>
      <p:sp>
        <p:nvSpPr>
          <p:cNvPr id="6" name="Rectangle 5">
            <a:extLst>
              <a:ext uri="{FF2B5EF4-FFF2-40B4-BE49-F238E27FC236}">
                <a16:creationId xmlns:a16="http://schemas.microsoft.com/office/drawing/2014/main" id="{E6319790-90D4-0DC0-DF7E-5CCA95AB25C7}"/>
              </a:ext>
            </a:extLst>
          </p:cNvPr>
          <p:cNvSpPr/>
          <p:nvPr/>
        </p:nvSpPr>
        <p:spPr>
          <a:xfrm>
            <a:off x="3386260" y="5587188"/>
            <a:ext cx="6438460" cy="3454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AA0254B-A685-EEE4-98E3-B16BFB134562}"/>
              </a:ext>
            </a:extLst>
          </p:cNvPr>
          <p:cNvCxnSpPr>
            <a:cxnSpLocks/>
          </p:cNvCxnSpPr>
          <p:nvPr/>
        </p:nvCxnSpPr>
        <p:spPr>
          <a:xfrm>
            <a:off x="4541046" y="4521200"/>
            <a:ext cx="0" cy="985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272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95971-1449-4581-5C77-5DAEA06A6E1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19E776-4E19-80A8-A9C2-187C412A5AFF}"/>
              </a:ext>
            </a:extLst>
          </p:cNvPr>
          <p:cNvPicPr>
            <a:picLocks noChangeAspect="1"/>
          </p:cNvPicPr>
          <p:nvPr/>
        </p:nvPicPr>
        <p:blipFill>
          <a:blip r:embed="rId2"/>
          <a:stretch>
            <a:fillRect/>
          </a:stretch>
        </p:blipFill>
        <p:spPr>
          <a:xfrm>
            <a:off x="0" y="2832888"/>
            <a:ext cx="12188952" cy="2614468"/>
          </a:xfrm>
          <a:prstGeom prst="rect">
            <a:avLst/>
          </a:prstGeom>
          <a:ln>
            <a:solidFill>
              <a:schemeClr val="tx1"/>
            </a:solidFill>
          </a:ln>
        </p:spPr>
      </p:pic>
      <p:sp>
        <p:nvSpPr>
          <p:cNvPr id="10" name="Title 9">
            <a:extLst>
              <a:ext uri="{FF2B5EF4-FFF2-40B4-BE49-F238E27FC236}">
                <a16:creationId xmlns:a16="http://schemas.microsoft.com/office/drawing/2014/main" id="{DE3C52B6-9560-FC19-2BC2-13B134F33075}"/>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02F50CAA-38B9-4D8E-8421-E6047AC21D1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3" name="Content Placeholder 2">
            <a:extLst>
              <a:ext uri="{FF2B5EF4-FFF2-40B4-BE49-F238E27FC236}">
                <a16:creationId xmlns:a16="http://schemas.microsoft.com/office/drawing/2014/main" id="{12D623B6-8077-1FF7-DD79-754012797BE7}"/>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After saving the record with the 361 field including the exact field and subfield which we defined in table "Holdings Records Retention definition" in the Holdings Record we have an icon signifying that this Holdings Record has been committed to retain.</a:t>
            </a:r>
          </a:p>
          <a:p>
            <a:r>
              <a:rPr lang="en-US" sz="2000" dirty="0"/>
              <a:t>Here is the "Committed to Retain" icon in the metadata editor.</a:t>
            </a:r>
          </a:p>
        </p:txBody>
      </p:sp>
      <p:cxnSp>
        <p:nvCxnSpPr>
          <p:cNvPr id="4" name="Straight Arrow Connector 3">
            <a:extLst>
              <a:ext uri="{FF2B5EF4-FFF2-40B4-BE49-F238E27FC236}">
                <a16:creationId xmlns:a16="http://schemas.microsoft.com/office/drawing/2014/main" id="{5286DB02-F9F9-B864-33AB-98E4A2BF7792}"/>
              </a:ext>
            </a:extLst>
          </p:cNvPr>
          <p:cNvCxnSpPr/>
          <p:nvPr/>
        </p:nvCxnSpPr>
        <p:spPr>
          <a:xfrm flipV="1">
            <a:off x="2812832" y="4038978"/>
            <a:ext cx="504056" cy="72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38F2B1B-566A-043C-13E6-19EEAE103DEA}"/>
              </a:ext>
            </a:extLst>
          </p:cNvPr>
          <p:cNvCxnSpPr>
            <a:cxnSpLocks/>
          </p:cNvCxnSpPr>
          <p:nvPr/>
        </p:nvCxnSpPr>
        <p:spPr>
          <a:xfrm flipH="1" flipV="1">
            <a:off x="489007" y="4678752"/>
            <a:ext cx="286899" cy="6437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90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Introduction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AD43-A379-B6C9-9B55-7D57706CB96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85623C8-1BED-6945-C397-E1A896BAE2F9}"/>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AEC4562D-BD98-8F42-0E40-1F304AA6E9F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3" name="Content Placeholder 2">
            <a:extLst>
              <a:ext uri="{FF2B5EF4-FFF2-40B4-BE49-F238E27FC236}">
                <a16:creationId xmlns:a16="http://schemas.microsoft.com/office/drawing/2014/main" id="{AEECFEDE-52F3-C54F-63D7-684CC85B92EF}"/>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Here is the "Committed to Retain" icon in the "All Titles" repository search.</a:t>
            </a:r>
          </a:p>
        </p:txBody>
      </p:sp>
      <p:pic>
        <p:nvPicPr>
          <p:cNvPr id="2" name="Picture 1">
            <a:extLst>
              <a:ext uri="{FF2B5EF4-FFF2-40B4-BE49-F238E27FC236}">
                <a16:creationId xmlns:a16="http://schemas.microsoft.com/office/drawing/2014/main" id="{4D82E0C2-DC3C-EA29-0004-0623590D9095}"/>
              </a:ext>
            </a:extLst>
          </p:cNvPr>
          <p:cNvPicPr>
            <a:picLocks noChangeAspect="1"/>
          </p:cNvPicPr>
          <p:nvPr/>
        </p:nvPicPr>
        <p:blipFill>
          <a:blip r:embed="rId2"/>
          <a:stretch>
            <a:fillRect/>
          </a:stretch>
        </p:blipFill>
        <p:spPr>
          <a:xfrm>
            <a:off x="-1" y="1634889"/>
            <a:ext cx="12192001" cy="2498296"/>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353A081D-6978-484B-A035-B04A1F50A971}"/>
              </a:ext>
            </a:extLst>
          </p:cNvPr>
          <p:cNvCxnSpPr/>
          <p:nvPr/>
        </p:nvCxnSpPr>
        <p:spPr>
          <a:xfrm flipV="1">
            <a:off x="2255170" y="3988441"/>
            <a:ext cx="504056" cy="72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56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96D2-BC72-20ED-3620-0E907DDB381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6969049-18FE-2520-B457-640A3F992307}"/>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4673F210-9468-313D-B7CD-B62F260F74C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dirty="0"/>
          </a:p>
        </p:txBody>
      </p:sp>
      <p:sp>
        <p:nvSpPr>
          <p:cNvPr id="3" name="Content Placeholder 2">
            <a:extLst>
              <a:ext uri="{FF2B5EF4-FFF2-40B4-BE49-F238E27FC236}">
                <a16:creationId xmlns:a16="http://schemas.microsoft.com/office/drawing/2014/main" id="{CBAE5186-EB0D-0979-7522-FCB88ECB1C24}"/>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Here is the "Committed to Retain" icon in the "Physical Holdings" repository search.</a:t>
            </a:r>
          </a:p>
        </p:txBody>
      </p:sp>
      <p:pic>
        <p:nvPicPr>
          <p:cNvPr id="2" name="Picture 1">
            <a:extLst>
              <a:ext uri="{FF2B5EF4-FFF2-40B4-BE49-F238E27FC236}">
                <a16:creationId xmlns:a16="http://schemas.microsoft.com/office/drawing/2014/main" id="{0A889895-99A7-B4FE-A019-A9754B7E87CA}"/>
              </a:ext>
            </a:extLst>
          </p:cNvPr>
          <p:cNvPicPr>
            <a:picLocks noChangeAspect="1"/>
          </p:cNvPicPr>
          <p:nvPr/>
        </p:nvPicPr>
        <p:blipFill>
          <a:blip r:embed="rId2"/>
          <a:stretch>
            <a:fillRect/>
          </a:stretch>
        </p:blipFill>
        <p:spPr>
          <a:xfrm>
            <a:off x="365760" y="1908959"/>
            <a:ext cx="11460512" cy="1992481"/>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0F6DC367-C100-9169-5D04-FC8488D5FC8D}"/>
              </a:ext>
            </a:extLst>
          </p:cNvPr>
          <p:cNvCxnSpPr>
            <a:cxnSpLocks/>
          </p:cNvCxnSpPr>
          <p:nvPr/>
        </p:nvCxnSpPr>
        <p:spPr>
          <a:xfrm flipH="1" flipV="1">
            <a:off x="1086345" y="3372936"/>
            <a:ext cx="360040" cy="72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631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7706-FD0B-4036-9715-6503EAFB739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65ED2F0-585B-0DD6-4D52-B786EC8B5D4D}"/>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DD6F8619-4205-6C8D-3FD9-3D4624A43A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3" name="Content Placeholder 2">
            <a:extLst>
              <a:ext uri="{FF2B5EF4-FFF2-40B4-BE49-F238E27FC236}">
                <a16:creationId xmlns:a16="http://schemas.microsoft.com/office/drawing/2014/main" id="{3E57BE20-BFFC-128C-1EC7-ECD8AAE0C65F}"/>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We will now try to delete the Holdings Record which has been Committed to Retain </a:t>
            </a:r>
          </a:p>
        </p:txBody>
      </p:sp>
      <p:pic>
        <p:nvPicPr>
          <p:cNvPr id="2" name="Picture 1">
            <a:extLst>
              <a:ext uri="{FF2B5EF4-FFF2-40B4-BE49-F238E27FC236}">
                <a16:creationId xmlns:a16="http://schemas.microsoft.com/office/drawing/2014/main" id="{18478324-77F6-92CA-115A-71984CD5DC8C}"/>
              </a:ext>
            </a:extLst>
          </p:cNvPr>
          <p:cNvPicPr>
            <a:picLocks noChangeAspect="1"/>
          </p:cNvPicPr>
          <p:nvPr/>
        </p:nvPicPr>
        <p:blipFill>
          <a:blip r:embed="rId2"/>
          <a:stretch>
            <a:fillRect/>
          </a:stretch>
        </p:blipFill>
        <p:spPr>
          <a:xfrm>
            <a:off x="1651144" y="1566094"/>
            <a:ext cx="9129042" cy="4373354"/>
          </a:xfrm>
          <a:prstGeom prst="rect">
            <a:avLst/>
          </a:prstGeom>
          <a:ln>
            <a:solidFill>
              <a:schemeClr val="tx1"/>
            </a:solidFill>
          </a:ln>
        </p:spPr>
      </p:pic>
      <p:sp>
        <p:nvSpPr>
          <p:cNvPr id="4" name="Rectangle 3">
            <a:extLst>
              <a:ext uri="{FF2B5EF4-FFF2-40B4-BE49-F238E27FC236}">
                <a16:creationId xmlns:a16="http://schemas.microsoft.com/office/drawing/2014/main" id="{2F89F805-89DB-D8C7-E516-960775ABE421}"/>
              </a:ext>
            </a:extLst>
          </p:cNvPr>
          <p:cNvSpPr/>
          <p:nvPr/>
        </p:nvSpPr>
        <p:spPr>
          <a:xfrm>
            <a:off x="5133042" y="5493290"/>
            <a:ext cx="962957" cy="3631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5310B31-C2C7-7408-4EB9-8E468C15CD1E}"/>
              </a:ext>
            </a:extLst>
          </p:cNvPr>
          <p:cNvCxnSpPr/>
          <p:nvPr/>
        </p:nvCxnSpPr>
        <p:spPr>
          <a:xfrm>
            <a:off x="4262410" y="4917226"/>
            <a:ext cx="792088"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87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071D-62F8-9ADC-2C8A-DBCF1A593C1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D6D85FE-C1AD-79AA-081D-86A1852EC9B8}"/>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D6D73C94-3E10-41DC-F1CD-D29F0E4EE5B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dirty="0"/>
          </a:p>
        </p:txBody>
      </p:sp>
      <p:sp>
        <p:nvSpPr>
          <p:cNvPr id="3" name="Content Placeholder 2">
            <a:extLst>
              <a:ext uri="{FF2B5EF4-FFF2-40B4-BE49-F238E27FC236}">
                <a16:creationId xmlns:a16="http://schemas.microsoft.com/office/drawing/2014/main" id="{343A579A-9D29-55AD-7AFC-B3D4A5B38707}"/>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We cannot delete the record and receive an explanatory error message.</a:t>
            </a:r>
          </a:p>
        </p:txBody>
      </p:sp>
      <p:pic>
        <p:nvPicPr>
          <p:cNvPr id="2" name="Picture 1">
            <a:extLst>
              <a:ext uri="{FF2B5EF4-FFF2-40B4-BE49-F238E27FC236}">
                <a16:creationId xmlns:a16="http://schemas.microsoft.com/office/drawing/2014/main" id="{86526BC9-EB6E-C635-8D64-DB99F0E4427C}"/>
              </a:ext>
            </a:extLst>
          </p:cNvPr>
          <p:cNvPicPr>
            <a:picLocks noChangeAspect="1"/>
          </p:cNvPicPr>
          <p:nvPr/>
        </p:nvPicPr>
        <p:blipFill>
          <a:blip r:embed="rId2"/>
          <a:stretch>
            <a:fillRect/>
          </a:stretch>
        </p:blipFill>
        <p:spPr>
          <a:xfrm>
            <a:off x="3662378" y="1922338"/>
            <a:ext cx="6171395" cy="3013324"/>
          </a:xfrm>
          <a:prstGeom prst="rect">
            <a:avLst/>
          </a:prstGeom>
        </p:spPr>
      </p:pic>
      <p:sp>
        <p:nvSpPr>
          <p:cNvPr id="4" name="Rectangle 3">
            <a:extLst>
              <a:ext uri="{FF2B5EF4-FFF2-40B4-BE49-F238E27FC236}">
                <a16:creationId xmlns:a16="http://schemas.microsoft.com/office/drawing/2014/main" id="{A38915C4-5010-8105-117D-3B55CC84DBC9}"/>
              </a:ext>
            </a:extLst>
          </p:cNvPr>
          <p:cNvSpPr/>
          <p:nvPr/>
        </p:nvSpPr>
        <p:spPr>
          <a:xfrm>
            <a:off x="6593840" y="3058160"/>
            <a:ext cx="1605280" cy="370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14387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4B0B-3B5A-AD76-77CA-75EA9ABE656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EEA74C0-BC1D-A4F5-AC47-04E93B716FFC}"/>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C8C524A0-888B-7D38-75F9-33EC25ACEAB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dirty="0"/>
          </a:p>
        </p:txBody>
      </p:sp>
      <p:sp>
        <p:nvSpPr>
          <p:cNvPr id="3" name="Content Placeholder 2">
            <a:extLst>
              <a:ext uri="{FF2B5EF4-FFF2-40B4-BE49-F238E27FC236}">
                <a16:creationId xmlns:a16="http://schemas.microsoft.com/office/drawing/2014/main" id="{47C1F687-6AA5-54B4-AE1E-ECDCC6698062}"/>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Note that if we have a value in the 361 subfield o which is not in the table "Holdings Records Retention definition" then the holdings record will not be marked as "Committed to Retain"</a:t>
            </a:r>
          </a:p>
        </p:txBody>
      </p:sp>
      <p:pic>
        <p:nvPicPr>
          <p:cNvPr id="2" name="Picture 1">
            <a:extLst>
              <a:ext uri="{FF2B5EF4-FFF2-40B4-BE49-F238E27FC236}">
                <a16:creationId xmlns:a16="http://schemas.microsoft.com/office/drawing/2014/main" id="{0BC7E252-EC6A-3D21-C8A2-C16437ED62B2}"/>
              </a:ext>
            </a:extLst>
          </p:cNvPr>
          <p:cNvPicPr>
            <a:picLocks noChangeAspect="1"/>
          </p:cNvPicPr>
          <p:nvPr/>
        </p:nvPicPr>
        <p:blipFill>
          <a:blip r:embed="rId2"/>
          <a:stretch>
            <a:fillRect/>
          </a:stretch>
        </p:blipFill>
        <p:spPr>
          <a:xfrm>
            <a:off x="387297" y="2015286"/>
            <a:ext cx="11463891" cy="2502141"/>
          </a:xfrm>
          <a:prstGeom prst="rect">
            <a:avLst/>
          </a:prstGeom>
          <a:ln>
            <a:solidFill>
              <a:schemeClr val="tx1"/>
            </a:solidFill>
          </a:ln>
        </p:spPr>
      </p:pic>
      <p:sp>
        <p:nvSpPr>
          <p:cNvPr id="4" name="Rectangle 3">
            <a:extLst>
              <a:ext uri="{FF2B5EF4-FFF2-40B4-BE49-F238E27FC236}">
                <a16:creationId xmlns:a16="http://schemas.microsoft.com/office/drawing/2014/main" id="{0DC5F6E3-A9C8-286F-6476-0FAB6F106684}"/>
              </a:ext>
            </a:extLst>
          </p:cNvPr>
          <p:cNvSpPr/>
          <p:nvPr/>
        </p:nvSpPr>
        <p:spPr>
          <a:xfrm>
            <a:off x="4010877" y="4110624"/>
            <a:ext cx="1338889"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CF8F8E-7687-6E6D-2983-FA6B508815BC}"/>
              </a:ext>
            </a:extLst>
          </p:cNvPr>
          <p:cNvPicPr>
            <a:picLocks noChangeAspect="1"/>
          </p:cNvPicPr>
          <p:nvPr/>
        </p:nvPicPr>
        <p:blipFill>
          <a:blip r:embed="rId3"/>
          <a:stretch>
            <a:fillRect/>
          </a:stretch>
        </p:blipFill>
        <p:spPr>
          <a:xfrm>
            <a:off x="1058548" y="4869697"/>
            <a:ext cx="10121778" cy="1367235"/>
          </a:xfrm>
          <a:prstGeom prst="rect">
            <a:avLst/>
          </a:prstGeom>
          <a:ln>
            <a:solidFill>
              <a:schemeClr val="tx1"/>
            </a:solidFill>
          </a:ln>
        </p:spPr>
      </p:pic>
      <p:sp>
        <p:nvSpPr>
          <p:cNvPr id="6" name="Rectangle 5">
            <a:extLst>
              <a:ext uri="{FF2B5EF4-FFF2-40B4-BE49-F238E27FC236}">
                <a16:creationId xmlns:a16="http://schemas.microsoft.com/office/drawing/2014/main" id="{274CCEEE-44D9-44B9-A9E9-4F1B3FC64B98}"/>
              </a:ext>
            </a:extLst>
          </p:cNvPr>
          <p:cNvSpPr/>
          <p:nvPr/>
        </p:nvSpPr>
        <p:spPr>
          <a:xfrm>
            <a:off x="8555420" y="5740667"/>
            <a:ext cx="2578031" cy="355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2BB56B-6F4D-A600-914E-8C098FECBDF0}"/>
              </a:ext>
            </a:extLst>
          </p:cNvPr>
          <p:cNvSpPr txBox="1"/>
          <p:nvPr/>
        </p:nvSpPr>
        <p:spPr>
          <a:xfrm>
            <a:off x="8555420" y="4029323"/>
            <a:ext cx="2433821" cy="738664"/>
          </a:xfrm>
          <a:prstGeom prst="rect">
            <a:avLst/>
          </a:prstGeom>
          <a:solidFill>
            <a:srgbClr val="FFFF00"/>
          </a:solidFill>
          <a:ln>
            <a:solidFill>
              <a:schemeClr val="tx1"/>
            </a:solidFill>
          </a:ln>
        </p:spPr>
        <p:txBody>
          <a:bodyPr wrap="square" rtlCol="0">
            <a:spAutoFit/>
          </a:bodyPr>
          <a:lstStyle/>
          <a:p>
            <a:r>
              <a:rPr lang="en-US" sz="1400" dirty="0"/>
              <a:t>This is not the value from table "Holdings Records Retention definition"</a:t>
            </a:r>
          </a:p>
        </p:txBody>
      </p:sp>
      <p:cxnSp>
        <p:nvCxnSpPr>
          <p:cNvPr id="8" name="Straight Arrow Connector 7">
            <a:extLst>
              <a:ext uri="{FF2B5EF4-FFF2-40B4-BE49-F238E27FC236}">
                <a16:creationId xmlns:a16="http://schemas.microsoft.com/office/drawing/2014/main" id="{82D74685-564F-401B-5C91-30E378B14C6C}"/>
              </a:ext>
            </a:extLst>
          </p:cNvPr>
          <p:cNvCxnSpPr>
            <a:cxnSpLocks/>
            <a:stCxn id="7" idx="1"/>
          </p:cNvCxnSpPr>
          <p:nvPr/>
        </p:nvCxnSpPr>
        <p:spPr>
          <a:xfrm flipH="1" flipV="1">
            <a:off x="5349766" y="4204138"/>
            <a:ext cx="3205654" cy="194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5B9ECB-478B-C5A0-C766-3A9BDDB93EDF}"/>
              </a:ext>
            </a:extLst>
          </p:cNvPr>
          <p:cNvCxnSpPr>
            <a:cxnSpLocks/>
          </p:cNvCxnSpPr>
          <p:nvPr/>
        </p:nvCxnSpPr>
        <p:spPr>
          <a:xfrm>
            <a:off x="9628876" y="4746648"/>
            <a:ext cx="0" cy="9457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218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C3D9-E73E-EAA4-2DBC-B1AEF4E0CC4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2654BE5-B878-A906-2310-38825D1EBD78}"/>
              </a:ext>
            </a:extLst>
          </p:cNvPr>
          <p:cNvSpPr>
            <a:spLocks noGrp="1"/>
          </p:cNvSpPr>
          <p:nvPr>
            <p:ph type="title"/>
          </p:nvPr>
        </p:nvSpPr>
        <p:spPr/>
        <p:txBody>
          <a:bodyPr/>
          <a:lstStyle/>
          <a:p>
            <a:r>
              <a:rPr lang="en-US" dirty="0"/>
              <a:t>Testing the Physical Holdings Records Retention – option 1</a:t>
            </a:r>
            <a:endParaRPr lang="en-NL" dirty="0"/>
          </a:p>
        </p:txBody>
      </p:sp>
      <p:sp>
        <p:nvSpPr>
          <p:cNvPr id="9" name="Slide Number Placeholder 5">
            <a:extLst>
              <a:ext uri="{FF2B5EF4-FFF2-40B4-BE49-F238E27FC236}">
                <a16:creationId xmlns:a16="http://schemas.microsoft.com/office/drawing/2014/main" id="{74241F74-8E7A-AD1C-1AC2-1C7ADA01219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dirty="0"/>
          </a:p>
        </p:txBody>
      </p:sp>
      <p:sp>
        <p:nvSpPr>
          <p:cNvPr id="3" name="Content Placeholder 2">
            <a:extLst>
              <a:ext uri="{FF2B5EF4-FFF2-40B4-BE49-F238E27FC236}">
                <a16:creationId xmlns:a16="http://schemas.microsoft.com/office/drawing/2014/main" id="{F1415ABA-A43D-E947-E3B2-A37B980DCA10}"/>
              </a:ext>
            </a:extLst>
          </p:cNvPr>
          <p:cNvSpPr>
            <a:spLocks noGrp="1" noChangeArrowheads="1"/>
          </p:cNvSpPr>
          <p:nvPr>
            <p:ph sz="quarter" idx="13"/>
          </p:nvPr>
        </p:nvSpPr>
        <p:spPr bwMode="auto">
          <a:xfrm>
            <a:off x="387298" y="1001512"/>
            <a:ext cx="11417404" cy="1508008"/>
          </a:xfrm>
          <a:prstGeom prst="rect">
            <a:avLst/>
          </a:prstGeom>
        </p:spPr>
        <p:txBody>
          <a:bodyPr/>
          <a:lstStyle/>
          <a:p>
            <a:r>
              <a:rPr lang="en-US" sz="2000" dirty="0"/>
              <a:t>Now the holdings record is not marked as "Committed to Retain".</a:t>
            </a:r>
          </a:p>
          <a:p>
            <a:r>
              <a:rPr lang="en-US" sz="2000" dirty="0"/>
              <a:t>This is because even though we have a 361 field with subfield o, the text in the subfield o is not the same as the text specified in table "Holdings Records Retention definition".</a:t>
            </a:r>
          </a:p>
        </p:txBody>
      </p:sp>
      <p:pic>
        <p:nvPicPr>
          <p:cNvPr id="2" name="Picture 1">
            <a:extLst>
              <a:ext uri="{FF2B5EF4-FFF2-40B4-BE49-F238E27FC236}">
                <a16:creationId xmlns:a16="http://schemas.microsoft.com/office/drawing/2014/main" id="{133139E0-FFAC-6DC1-A8AA-59F55C3E17FE}"/>
              </a:ext>
            </a:extLst>
          </p:cNvPr>
          <p:cNvPicPr>
            <a:picLocks noChangeAspect="1"/>
          </p:cNvPicPr>
          <p:nvPr/>
        </p:nvPicPr>
        <p:blipFill>
          <a:blip r:embed="rId2"/>
          <a:stretch>
            <a:fillRect/>
          </a:stretch>
        </p:blipFill>
        <p:spPr>
          <a:xfrm>
            <a:off x="30480" y="2500906"/>
            <a:ext cx="12110506" cy="2731494"/>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24F245B8-3365-45E1-A262-B7B89ACCE8DE}"/>
              </a:ext>
            </a:extLst>
          </p:cNvPr>
          <p:cNvCxnSpPr>
            <a:cxnSpLocks/>
          </p:cNvCxnSpPr>
          <p:nvPr/>
        </p:nvCxnSpPr>
        <p:spPr>
          <a:xfrm flipV="1">
            <a:off x="1914344" y="3694064"/>
            <a:ext cx="1375832" cy="7845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F6DBD3F-CCE5-B015-88BF-F603B389C808}"/>
              </a:ext>
            </a:extLst>
          </p:cNvPr>
          <p:cNvCxnSpPr>
            <a:cxnSpLocks/>
          </p:cNvCxnSpPr>
          <p:nvPr/>
        </p:nvCxnSpPr>
        <p:spPr>
          <a:xfrm>
            <a:off x="714946" y="4478625"/>
            <a:ext cx="24865" cy="2088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576D96-7BF1-D0E0-84E4-FA8190A55F74}"/>
              </a:ext>
            </a:extLst>
          </p:cNvPr>
          <p:cNvSpPr txBox="1"/>
          <p:nvPr/>
        </p:nvSpPr>
        <p:spPr>
          <a:xfrm>
            <a:off x="427619" y="4481314"/>
            <a:ext cx="1486725" cy="523220"/>
          </a:xfrm>
          <a:prstGeom prst="rect">
            <a:avLst/>
          </a:prstGeom>
          <a:solidFill>
            <a:srgbClr val="FFFF00"/>
          </a:solidFill>
          <a:ln>
            <a:solidFill>
              <a:schemeClr val="tx1"/>
            </a:solidFill>
          </a:ln>
        </p:spPr>
        <p:txBody>
          <a:bodyPr wrap="square" rtlCol="0">
            <a:spAutoFit/>
          </a:bodyPr>
          <a:lstStyle/>
          <a:p>
            <a:r>
              <a:rPr lang="en-US" sz="1400" dirty="0"/>
              <a:t>No "Committed to Retain" icon</a:t>
            </a:r>
          </a:p>
        </p:txBody>
      </p:sp>
      <p:sp>
        <p:nvSpPr>
          <p:cNvPr id="7" name="TextBox 6">
            <a:extLst>
              <a:ext uri="{FF2B5EF4-FFF2-40B4-BE49-F238E27FC236}">
                <a16:creationId xmlns:a16="http://schemas.microsoft.com/office/drawing/2014/main" id="{195E372E-6B50-7240-AD08-7650D9C58B2D}"/>
              </a:ext>
            </a:extLst>
          </p:cNvPr>
          <p:cNvSpPr txBox="1"/>
          <p:nvPr/>
        </p:nvSpPr>
        <p:spPr>
          <a:xfrm>
            <a:off x="6717555" y="4655521"/>
            <a:ext cx="2347461" cy="738664"/>
          </a:xfrm>
          <a:prstGeom prst="rect">
            <a:avLst/>
          </a:prstGeom>
          <a:solidFill>
            <a:srgbClr val="FFFF00"/>
          </a:solidFill>
          <a:ln>
            <a:solidFill>
              <a:schemeClr val="tx1"/>
            </a:solidFill>
          </a:ln>
        </p:spPr>
        <p:txBody>
          <a:bodyPr wrap="square" rtlCol="0">
            <a:spAutoFit/>
          </a:bodyPr>
          <a:lstStyle/>
          <a:p>
            <a:r>
              <a:rPr lang="en-US" sz="1400" dirty="0"/>
              <a:t>This is not the value from table "Holdings Records Retention definition"</a:t>
            </a:r>
          </a:p>
        </p:txBody>
      </p:sp>
      <p:cxnSp>
        <p:nvCxnSpPr>
          <p:cNvPr id="8" name="Straight Arrow Connector 7">
            <a:extLst>
              <a:ext uri="{FF2B5EF4-FFF2-40B4-BE49-F238E27FC236}">
                <a16:creationId xmlns:a16="http://schemas.microsoft.com/office/drawing/2014/main" id="{72618195-F889-D71F-2649-C714FB38F094}"/>
              </a:ext>
            </a:extLst>
          </p:cNvPr>
          <p:cNvCxnSpPr>
            <a:cxnSpLocks/>
          </p:cNvCxnSpPr>
          <p:nvPr/>
        </p:nvCxnSpPr>
        <p:spPr>
          <a:xfrm flipH="1" flipV="1">
            <a:off x="5223707" y="4816268"/>
            <a:ext cx="1493848" cy="894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51D1CB-991B-10DB-3006-5ED164528183}"/>
              </a:ext>
            </a:extLst>
          </p:cNvPr>
          <p:cNvCxnSpPr>
            <a:cxnSpLocks/>
          </p:cNvCxnSpPr>
          <p:nvPr/>
        </p:nvCxnSpPr>
        <p:spPr>
          <a:xfrm flipH="1" flipV="1">
            <a:off x="460930" y="4136451"/>
            <a:ext cx="178232" cy="3421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004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EFC2-7CCA-F15F-B9ED-E06B995205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349460D-70C9-6AAD-95E0-F26302A2C6C6}"/>
              </a:ext>
            </a:extLst>
          </p:cNvPr>
          <p:cNvSpPr>
            <a:spLocks noGrp="1"/>
          </p:cNvSpPr>
          <p:nvPr>
            <p:ph type="body" sz="quarter" idx="16"/>
          </p:nvPr>
        </p:nvSpPr>
        <p:spPr>
          <a:xfrm>
            <a:off x="0" y="2523829"/>
            <a:ext cx="12192000" cy="1030130"/>
          </a:xfrm>
        </p:spPr>
        <p:txBody>
          <a:bodyPr/>
          <a:lstStyle/>
          <a:p>
            <a:r>
              <a:rPr lang="en-US" sz="3000" dirty="0"/>
              <a:t>Globally updating records for Physical Holdings Records Retention</a:t>
            </a:r>
            <a:endParaRPr lang="en-NL" sz="3000" dirty="0"/>
          </a:p>
        </p:txBody>
      </p:sp>
      <p:sp>
        <p:nvSpPr>
          <p:cNvPr id="4" name="Footer Placeholder 3">
            <a:extLst>
              <a:ext uri="{FF2B5EF4-FFF2-40B4-BE49-F238E27FC236}">
                <a16:creationId xmlns:a16="http://schemas.microsoft.com/office/drawing/2014/main" id="{FFDC949F-68EB-ED4F-C18A-5EC166DDB254}"/>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3F9FAB11-0EE4-0261-622A-73A1829FFBDB}"/>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36</a:t>
            </a:fld>
            <a:endParaRPr lang="en-GB" dirty="0"/>
          </a:p>
        </p:txBody>
      </p:sp>
    </p:spTree>
    <p:extLst>
      <p:ext uri="{BB962C8B-B14F-4D97-AF65-F5344CB8AC3E}">
        <p14:creationId xmlns:p14="http://schemas.microsoft.com/office/powerpoint/2010/main" val="992463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613AD-596D-6C11-DA51-C59A630ACFB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EFBD1A8-76C4-ACCD-DD17-40BD3F95BDFA}"/>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F4ACF8E6-9AE1-3BBB-E136-E8D4113CAC4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dirty="0"/>
          </a:p>
        </p:txBody>
      </p:sp>
      <p:sp>
        <p:nvSpPr>
          <p:cNvPr id="3" name="Content Placeholder 2">
            <a:extLst>
              <a:ext uri="{FF2B5EF4-FFF2-40B4-BE49-F238E27FC236}">
                <a16:creationId xmlns:a16="http://schemas.microsoft.com/office/drawing/2014/main" id="{748BA620-E8FD-7803-5121-0A7112F2ABA6}"/>
              </a:ext>
            </a:extLst>
          </p:cNvPr>
          <p:cNvSpPr>
            <a:spLocks noGrp="1" noChangeArrowheads="1"/>
          </p:cNvSpPr>
          <p:nvPr>
            <p:ph sz="quarter" idx="13"/>
          </p:nvPr>
        </p:nvSpPr>
        <p:spPr bwMode="auto">
          <a:xfrm>
            <a:off x="387298" y="1001512"/>
            <a:ext cx="11417404" cy="1955048"/>
          </a:xfrm>
          <a:prstGeom prst="rect">
            <a:avLst/>
          </a:prstGeom>
        </p:spPr>
        <p:txBody>
          <a:bodyPr/>
          <a:lstStyle/>
          <a:p>
            <a:r>
              <a:rPr lang="en-US" sz="2000" dirty="0"/>
              <a:t>The XSL normalization rule on the next slide will </a:t>
            </a:r>
          </a:p>
          <a:p>
            <a:pPr marL="342900" indent="-342900">
              <a:buFont typeface="+mj-lt"/>
              <a:buAutoNum type="alphaUcPeriod"/>
            </a:pPr>
            <a:r>
              <a:rPr lang="en-US" sz="2000" dirty="0"/>
              <a:t>Work in a MARC 21 holdings record </a:t>
            </a:r>
          </a:p>
          <a:p>
            <a:pPr marL="342900" indent="-342900">
              <a:buFont typeface="+mj-lt"/>
              <a:buAutoNum type="alphaUcPeriod"/>
            </a:pPr>
            <a:r>
              <a:rPr lang="en-US" sz="2000" dirty="0"/>
              <a:t>Add datafield 361 with subfield o with text "The Taipei project" if there is not already a datafield 361 with subfield o with text "The Taipei project" </a:t>
            </a:r>
          </a:p>
          <a:p>
            <a:endParaRPr lang="en-US" sz="2000" dirty="0"/>
          </a:p>
        </p:txBody>
      </p:sp>
    </p:spTree>
    <p:extLst>
      <p:ext uri="{BB962C8B-B14F-4D97-AF65-F5344CB8AC3E}">
        <p14:creationId xmlns:p14="http://schemas.microsoft.com/office/powerpoint/2010/main" val="4015541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88F4-5765-8B0A-FFE2-9B4EBE3F6F2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48BBB54-DD2D-8A52-B37B-1B1BC103EF0C}"/>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3D2E2CE4-8591-7358-CA45-A64687E0B39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dirty="0"/>
          </a:p>
        </p:txBody>
      </p:sp>
      <p:sp>
        <p:nvSpPr>
          <p:cNvPr id="5" name="TextBox 4">
            <a:extLst>
              <a:ext uri="{FF2B5EF4-FFF2-40B4-BE49-F238E27FC236}">
                <a16:creationId xmlns:a16="http://schemas.microsoft.com/office/drawing/2014/main" id="{C2D7BCF8-264A-01BC-CA27-3930E9F705DC}"/>
              </a:ext>
            </a:extLst>
          </p:cNvPr>
          <p:cNvSpPr txBox="1"/>
          <p:nvPr/>
        </p:nvSpPr>
        <p:spPr>
          <a:xfrm>
            <a:off x="365688" y="966796"/>
            <a:ext cx="11205604" cy="5170646"/>
          </a:xfrm>
          <a:prstGeom prst="rect">
            <a:avLst/>
          </a:prstGeom>
          <a:noFill/>
          <a:ln>
            <a:solidFill>
              <a:schemeClr val="tx1"/>
            </a:solidFill>
          </a:ln>
        </p:spPr>
        <p:txBody>
          <a:bodyPr wrap="square" rtlCol="0">
            <a:spAutoFit/>
          </a:bodyPr>
          <a:lstStyle/>
          <a:p>
            <a:r>
              <a:rPr lang="en-US" sz="1000" dirty="0">
                <a:latin typeface="Courier New" panose="02070309020205020404" pitchFamily="49" charset="0"/>
                <a:cs typeface="Courier New" panose="02070309020205020404" pitchFamily="49" charset="0"/>
              </a:rPr>
              <a:t>&lt;?xml version="1.0" encoding="UTF-8"?&gt;</a:t>
            </a:r>
          </a:p>
          <a:p>
            <a:r>
              <a:rPr lang="en-US" sz="1000" dirty="0">
                <a:latin typeface="Courier New" panose="02070309020205020404" pitchFamily="49" charset="0"/>
                <a:cs typeface="Courier New" panose="02070309020205020404" pitchFamily="49" charset="0"/>
              </a:rPr>
              <a:t>&lt;</a:t>
            </a:r>
            <a:r>
              <a:rPr lang="en-US" sz="1000" dirty="0" err="1">
                <a:latin typeface="Courier New" panose="02070309020205020404" pitchFamily="49" charset="0"/>
                <a:cs typeface="Courier New" panose="02070309020205020404" pitchFamily="49" charset="0"/>
              </a:rPr>
              <a:t>xsl:stylesheet</a:t>
            </a:r>
            <a:r>
              <a:rPr lang="en-US" sz="1000" dirty="0">
                <a:latin typeface="Courier New" panose="02070309020205020404" pitchFamily="49" charset="0"/>
                <a:cs typeface="Courier New" panose="02070309020205020404" pitchFamily="49" charset="0"/>
              </a:rPr>
              <a:t> version="1.0" </a:t>
            </a:r>
            <a:r>
              <a:rPr lang="en-US" sz="1000" dirty="0" err="1">
                <a:latin typeface="Courier New" panose="02070309020205020404" pitchFamily="49" charset="0"/>
                <a:cs typeface="Courier New" panose="02070309020205020404" pitchFamily="49" charset="0"/>
              </a:rPr>
              <a:t>xmlns:xsl</a:t>
            </a:r>
            <a:r>
              <a:rPr lang="en-US" sz="1000" dirty="0">
                <a:latin typeface="Courier New" panose="02070309020205020404" pitchFamily="49" charset="0"/>
                <a:cs typeface="Courier New" panose="02070309020205020404" pitchFamily="49" charset="0"/>
              </a:rPr>
              <a:t>="http://www.w3.org/1999/XSL/Transform"&gt;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&lt;!-- Identity template: copy everything by default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xsl:template</a:t>
            </a:r>
            <a:r>
              <a:rPr lang="en-US" sz="1000" dirty="0">
                <a:latin typeface="Courier New" panose="02070309020205020404" pitchFamily="49" charset="0"/>
                <a:cs typeface="Courier New" panose="02070309020205020404" pitchFamily="49" charset="0"/>
              </a:rPr>
              <a:t> match="@*|node()"&gt;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xsl:copy</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xsl:apply-templates</a:t>
            </a:r>
            <a:r>
              <a:rPr lang="en-US" sz="1000" dirty="0">
                <a:latin typeface="Courier New" panose="02070309020205020404" pitchFamily="49" charset="0"/>
                <a:cs typeface="Courier New" panose="02070309020205020404" pitchFamily="49" charset="0"/>
              </a:rPr>
              <a:t> select="@*|node()"/&gt;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xsl:copy</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xsl:template</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&lt;!-- Template for the record element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xsl:template</a:t>
            </a:r>
            <a:r>
              <a:rPr lang="en-US" sz="1000" dirty="0">
                <a:latin typeface="Courier New" panose="02070309020205020404" pitchFamily="49" charset="0"/>
                <a:cs typeface="Courier New" panose="02070309020205020404" pitchFamily="49" charset="0"/>
              </a:rPr>
              <a:t> match="record"&gt;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xsl:copy</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 Copy all attributes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xsl:apply-templates</a:t>
            </a:r>
            <a:r>
              <a:rPr lang="en-US" sz="1000" dirty="0">
                <a:latin typeface="Courier New" panose="02070309020205020404" pitchFamily="49" charset="0"/>
                <a:cs typeface="Courier New" panose="02070309020205020404" pitchFamily="49" charset="0"/>
              </a:rPr>
              <a:t> select="@*"/&gt;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&lt;!-- Copy leader and </a:t>
            </a:r>
            <a:r>
              <a:rPr lang="en-US" sz="1000" dirty="0" err="1">
                <a:latin typeface="Courier New" panose="02070309020205020404" pitchFamily="49" charset="0"/>
                <a:cs typeface="Courier New" panose="02070309020205020404" pitchFamily="49" charset="0"/>
              </a:rPr>
              <a:t>controlfields</a:t>
            </a:r>
            <a:r>
              <a:rPr lang="en-US" sz="1000" dirty="0">
                <a:latin typeface="Courier New" panose="02070309020205020404" pitchFamily="49" charset="0"/>
                <a:cs typeface="Courier New" panose="02070309020205020404" pitchFamily="49" charset="0"/>
              </a:rPr>
              <a:t>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xsl:apply-templates</a:t>
            </a:r>
            <a:r>
              <a:rPr lang="en-US" sz="1000" dirty="0">
                <a:latin typeface="Courier New" panose="02070309020205020404" pitchFamily="49" charset="0"/>
                <a:cs typeface="Courier New" panose="02070309020205020404" pitchFamily="49" charset="0"/>
              </a:rPr>
              <a:t> select="leader"/&gt;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xsl:apply-templates</a:t>
            </a:r>
            <a:r>
              <a:rPr lang="en-US" sz="1000" dirty="0">
                <a:latin typeface="Courier New" panose="02070309020205020404" pitchFamily="49" charset="0"/>
                <a:cs typeface="Courier New" panose="02070309020205020404" pitchFamily="49" charset="0"/>
              </a:rPr>
              <a:t> select="</a:t>
            </a:r>
            <a:r>
              <a:rPr lang="en-US" sz="1000" dirty="0" err="1">
                <a:latin typeface="Courier New" panose="02070309020205020404" pitchFamily="49" charset="0"/>
                <a:cs typeface="Courier New" panose="02070309020205020404" pitchFamily="49" charset="0"/>
              </a:rPr>
              <a:t>controlfield</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&lt;!-- Copy all </a:t>
            </a:r>
            <a:r>
              <a:rPr lang="en-US" sz="1000" dirty="0" err="1">
                <a:latin typeface="Courier New" panose="02070309020205020404" pitchFamily="49" charset="0"/>
                <a:cs typeface="Courier New" panose="02070309020205020404" pitchFamily="49" charset="0"/>
              </a:rPr>
              <a:t>datafields</a:t>
            </a:r>
            <a:r>
              <a:rPr lang="en-US" sz="1000" dirty="0">
                <a:latin typeface="Courier New" panose="02070309020205020404" pitchFamily="49" charset="0"/>
                <a:cs typeface="Courier New" panose="02070309020205020404" pitchFamily="49" charset="0"/>
              </a:rPr>
              <a:t>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xsl:apply-templates</a:t>
            </a:r>
            <a:r>
              <a:rPr lang="en-US" sz="1000" dirty="0">
                <a:latin typeface="Courier New" panose="02070309020205020404" pitchFamily="49" charset="0"/>
                <a:cs typeface="Courier New" panose="02070309020205020404" pitchFamily="49" charset="0"/>
              </a:rPr>
              <a:t> select="</a:t>
            </a:r>
            <a:r>
              <a:rPr lang="en-US" sz="1000" dirty="0" err="1">
                <a:latin typeface="Courier New" panose="02070309020205020404" pitchFamily="49" charset="0"/>
                <a:cs typeface="Courier New" panose="02070309020205020404" pitchFamily="49" charset="0"/>
              </a:rPr>
              <a:t>datafield</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&lt;!-- Add </a:t>
            </a:r>
            <a:r>
              <a:rPr lang="en-US" sz="1000" dirty="0" err="1">
                <a:latin typeface="Courier New" panose="02070309020205020404" pitchFamily="49" charset="0"/>
                <a:cs typeface="Courier New" panose="02070309020205020404" pitchFamily="49" charset="0"/>
              </a:rPr>
              <a:t>datafield</a:t>
            </a:r>
            <a:r>
              <a:rPr lang="en-US" sz="1000" dirty="0">
                <a:latin typeface="Courier New" panose="02070309020205020404" pitchFamily="49" charset="0"/>
                <a:cs typeface="Courier New" panose="02070309020205020404" pitchFamily="49" charset="0"/>
              </a:rPr>
              <a:t> 361 if it doesn't exist with the specified subfield o --&gt;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xsl:if</a:t>
            </a:r>
            <a:r>
              <a:rPr lang="en-US" sz="1000" dirty="0">
                <a:latin typeface="Courier New" panose="02070309020205020404" pitchFamily="49" charset="0"/>
                <a:cs typeface="Courier New" panose="02070309020205020404" pitchFamily="49" charset="0"/>
              </a:rPr>
              <a:t> test="not(</a:t>
            </a:r>
            <a:r>
              <a:rPr lang="en-US" sz="1000" dirty="0" err="1">
                <a:latin typeface="Courier New" panose="02070309020205020404" pitchFamily="49" charset="0"/>
                <a:cs typeface="Courier New" panose="02070309020205020404" pitchFamily="49" charset="0"/>
              </a:rPr>
              <a:t>datafield</a:t>
            </a:r>
            <a:r>
              <a:rPr lang="en-US" sz="1000" dirty="0">
                <a:latin typeface="Courier New" panose="02070309020205020404" pitchFamily="49" charset="0"/>
                <a:cs typeface="Courier New" panose="02070309020205020404" pitchFamily="49" charset="0"/>
              </a:rPr>
              <a:t>[@tag='361']/subfield[@code='o'][text()='The Taipei project'])"&gt;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datafield</a:t>
            </a:r>
            <a:r>
              <a:rPr lang="en-US" sz="1000" dirty="0">
                <a:latin typeface="Courier New" panose="02070309020205020404" pitchFamily="49" charset="0"/>
                <a:cs typeface="Courier New" panose="02070309020205020404" pitchFamily="49" charset="0"/>
              </a:rPr>
              <a:t> tag="361" ind1=" " ind2=" "&gt;</a:t>
            </a:r>
          </a:p>
          <a:p>
            <a:r>
              <a:rPr lang="en-US" sz="1000" dirty="0">
                <a:latin typeface="Courier New" panose="02070309020205020404" pitchFamily="49" charset="0"/>
                <a:cs typeface="Courier New" panose="02070309020205020404" pitchFamily="49" charset="0"/>
              </a:rPr>
              <a:t>          &lt;subfield code="o"&gt;The Taipei project&lt;/subfield&gt;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datafield</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xsl:if</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xsl:copy</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&lt;/</a:t>
            </a:r>
            <a:r>
              <a:rPr lang="en-US" sz="1000" dirty="0" err="1">
                <a:latin typeface="Courier New" panose="02070309020205020404" pitchFamily="49" charset="0"/>
                <a:cs typeface="Courier New" panose="02070309020205020404" pitchFamily="49" charset="0"/>
              </a:rPr>
              <a:t>xsl:template</a:t>
            </a:r>
            <a:r>
              <a:rPr lang="en-US" sz="1000" dirty="0">
                <a:latin typeface="Courier New" panose="02070309020205020404" pitchFamily="49" charset="0"/>
                <a:cs typeface="Courier New" panose="02070309020205020404" pitchFamily="49" charset="0"/>
              </a:rPr>
              <a:t>&gt;</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&lt;/</a:t>
            </a:r>
            <a:r>
              <a:rPr lang="en-US" sz="1000" dirty="0" err="1">
                <a:latin typeface="Courier New" panose="02070309020205020404" pitchFamily="49" charset="0"/>
                <a:cs typeface="Courier New" panose="02070309020205020404" pitchFamily="49" charset="0"/>
              </a:rPr>
              <a:t>xsl:stylesheet</a:t>
            </a:r>
            <a:r>
              <a:rPr lang="en-US" sz="1000" dirty="0">
                <a:latin typeface="Courier New" panose="02070309020205020404" pitchFamily="49" charset="0"/>
                <a:cs typeface="Courier New" panose="02070309020205020404" pitchFamily="49" charset="0"/>
              </a:rPr>
              <a:t>&gt;</a:t>
            </a:r>
          </a:p>
        </p:txBody>
      </p:sp>
    </p:spTree>
    <p:extLst>
      <p:ext uri="{BB962C8B-B14F-4D97-AF65-F5344CB8AC3E}">
        <p14:creationId xmlns:p14="http://schemas.microsoft.com/office/powerpoint/2010/main" val="2529622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0F83-0224-CAE7-F709-BC0BA2A7D5E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7185525-6E60-7783-65FC-347293F58AB7}"/>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BDF75D8F-A0C7-E880-DE93-DB2EA19CED7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dirty="0"/>
          </a:p>
        </p:txBody>
      </p:sp>
      <p:sp>
        <p:nvSpPr>
          <p:cNvPr id="3" name="Content Placeholder 2">
            <a:extLst>
              <a:ext uri="{FF2B5EF4-FFF2-40B4-BE49-F238E27FC236}">
                <a16:creationId xmlns:a16="http://schemas.microsoft.com/office/drawing/2014/main" id="{5F354727-EE11-5767-8E0E-D0AB0CA17BE2}"/>
              </a:ext>
            </a:extLst>
          </p:cNvPr>
          <p:cNvSpPr>
            <a:spLocks noGrp="1" noChangeArrowheads="1"/>
          </p:cNvSpPr>
          <p:nvPr>
            <p:ph sz="quarter" idx="13"/>
          </p:nvPr>
        </p:nvSpPr>
        <p:spPr bwMode="auto">
          <a:xfrm>
            <a:off x="387298" y="1001512"/>
            <a:ext cx="11417404" cy="593608"/>
          </a:xfrm>
          <a:prstGeom prst="rect">
            <a:avLst/>
          </a:prstGeom>
        </p:spPr>
        <p:txBody>
          <a:bodyPr/>
          <a:lstStyle/>
          <a:p>
            <a:r>
              <a:rPr lang="en-US" sz="2000" dirty="0"/>
              <a:t>Here is the rule in Alma</a:t>
            </a:r>
          </a:p>
          <a:p>
            <a:endParaRPr lang="en-US" sz="2000" dirty="0"/>
          </a:p>
        </p:txBody>
      </p:sp>
      <p:pic>
        <p:nvPicPr>
          <p:cNvPr id="2" name="Picture 1">
            <a:extLst>
              <a:ext uri="{FF2B5EF4-FFF2-40B4-BE49-F238E27FC236}">
                <a16:creationId xmlns:a16="http://schemas.microsoft.com/office/drawing/2014/main" id="{AF8DD2B1-2EB9-E7A2-A360-DCE0774CDC90}"/>
              </a:ext>
            </a:extLst>
          </p:cNvPr>
          <p:cNvPicPr>
            <a:picLocks noChangeAspect="1"/>
          </p:cNvPicPr>
          <p:nvPr/>
        </p:nvPicPr>
        <p:blipFill>
          <a:blip r:embed="rId2"/>
          <a:stretch>
            <a:fillRect/>
          </a:stretch>
        </p:blipFill>
        <p:spPr>
          <a:xfrm>
            <a:off x="3961202" y="1710210"/>
            <a:ext cx="5264078" cy="4523052"/>
          </a:xfrm>
          <a:prstGeom prst="rect">
            <a:avLst/>
          </a:prstGeom>
          <a:ln>
            <a:solidFill>
              <a:schemeClr val="tx1"/>
            </a:solidFill>
          </a:ln>
        </p:spPr>
      </p:pic>
    </p:spTree>
    <p:extLst>
      <p:ext uri="{BB962C8B-B14F-4D97-AF65-F5344CB8AC3E}">
        <p14:creationId xmlns:p14="http://schemas.microsoft.com/office/powerpoint/2010/main" val="148888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3EFD-DDED-7FC9-EBF5-62686E6E268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4E894DE-0CD6-5B2F-C29D-2609A2737279}"/>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D40ACA1B-563C-B56D-3DE1-E264972ACE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DAA1F1F1-6351-F73E-461F-D00DA18CFE8A}"/>
              </a:ext>
            </a:extLst>
          </p:cNvPr>
          <p:cNvSpPr>
            <a:spLocks noGrp="1"/>
          </p:cNvSpPr>
          <p:nvPr>
            <p:ph sz="quarter" idx="13"/>
          </p:nvPr>
        </p:nvSpPr>
        <p:spPr>
          <a:xfrm>
            <a:off x="370663" y="1131352"/>
            <a:ext cx="11335783" cy="4984968"/>
          </a:xfrm>
        </p:spPr>
        <p:txBody>
          <a:bodyPr/>
          <a:lstStyle/>
          <a:p>
            <a:r>
              <a:rPr lang="en-US" sz="2000" dirty="0"/>
              <a:t>Note that this presentation, as the title suggests, relates specifically to the retention of </a:t>
            </a:r>
            <a:r>
              <a:rPr lang="en-US" sz="2000" b="1" dirty="0"/>
              <a:t>physical holdings records</a:t>
            </a:r>
            <a:r>
              <a:rPr lang="en-US" sz="2000" dirty="0"/>
              <a:t>.</a:t>
            </a:r>
          </a:p>
          <a:p>
            <a:endParaRPr lang="en-US" sz="2000" dirty="0"/>
          </a:p>
          <a:p>
            <a:r>
              <a:rPr lang="en-US" sz="2000" dirty="0"/>
              <a:t>A mechanism already exists for the retention of bibliographic records and physical items.  For details regarding that mechanism see </a:t>
            </a:r>
          </a:p>
          <a:p>
            <a:pPr lvl="1"/>
            <a:r>
              <a:rPr lang="en-US" sz="2000" dirty="0">
                <a:hlinkClick r:id="rId2" tooltip="Bibliographic record and physical items retention in Alma.pptx"/>
              </a:rPr>
              <a:t>Bibliographic record and physical items retention in Alma</a:t>
            </a:r>
            <a:r>
              <a:rPr lang="en-US" sz="2000" dirty="0"/>
              <a:t> (PowerPoint) </a:t>
            </a:r>
          </a:p>
          <a:p>
            <a:pPr lvl="1"/>
            <a:r>
              <a:rPr lang="en-US" sz="2000" dirty="0">
                <a:hlinkClick r:id="rId3"/>
              </a:rPr>
              <a:t>Bibliographic record and physical items retention in Alma </a:t>
            </a:r>
            <a:r>
              <a:rPr lang="en-US" sz="2000" dirty="0"/>
              <a:t>(YouTube video)</a:t>
            </a:r>
          </a:p>
          <a:p>
            <a:pPr lvl="1"/>
            <a:r>
              <a:rPr lang="en-US" sz="2000" dirty="0">
                <a:hlinkClick r:id="rId4"/>
              </a:rPr>
              <a:t>Committed to Retain for Physical Items</a:t>
            </a:r>
            <a:r>
              <a:rPr lang="en-US" sz="2000" dirty="0"/>
              <a:t> (On Line Help)</a:t>
            </a:r>
          </a:p>
          <a:p>
            <a:pPr marL="180000" lvl="1" indent="0">
              <a:buNone/>
            </a:pPr>
            <a:endParaRPr lang="en-US" sz="2000" dirty="0"/>
          </a:p>
          <a:p>
            <a:r>
              <a:rPr lang="en-US" sz="2000" dirty="0"/>
              <a:t>See also the On Line Help for Physical Holdings Retention:</a:t>
            </a:r>
          </a:p>
          <a:p>
            <a:pPr lvl="1"/>
            <a:r>
              <a:rPr lang="en-US" sz="2000" dirty="0">
                <a:hlinkClick r:id="rId5"/>
              </a:rPr>
              <a:t>Physical Holdings Records Retention</a:t>
            </a:r>
            <a:r>
              <a:rPr lang="en-US" sz="2000" dirty="0"/>
              <a:t> (On Line Help)</a:t>
            </a:r>
          </a:p>
          <a:p>
            <a:endParaRPr lang="en-US" sz="2000" dirty="0"/>
          </a:p>
        </p:txBody>
      </p:sp>
    </p:spTree>
    <p:extLst>
      <p:ext uri="{BB962C8B-B14F-4D97-AF65-F5344CB8AC3E}">
        <p14:creationId xmlns:p14="http://schemas.microsoft.com/office/powerpoint/2010/main" val="3328165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92226-9075-4D00-7A75-93009C9C10D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EA3C680-4D0B-AB8E-79F8-559198D89952}"/>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760CF72E-23BA-B0E7-F2C8-0BD29657D5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dirty="0"/>
          </a:p>
        </p:txBody>
      </p:sp>
      <p:sp>
        <p:nvSpPr>
          <p:cNvPr id="3" name="Content Placeholder 2">
            <a:extLst>
              <a:ext uri="{FF2B5EF4-FFF2-40B4-BE49-F238E27FC236}">
                <a16:creationId xmlns:a16="http://schemas.microsoft.com/office/drawing/2014/main" id="{617C9565-FB0A-209C-DB99-444F3454ED56}"/>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The normalization rule "Yoel - XSL - add 361 field conditionally with subfield o The Taipei project" has been added to a Holdings </a:t>
            </a:r>
            <a:r>
              <a:rPr lang="en-US" sz="2000" dirty="0">
                <a:hlinkClick r:id="rId2"/>
              </a:rPr>
              <a:t>normalization process </a:t>
            </a:r>
            <a:r>
              <a:rPr lang="en-US" sz="2000" dirty="0"/>
              <a:t>called "Yoel - XSL - add 361 field for holdings retention"</a:t>
            </a:r>
          </a:p>
          <a:p>
            <a:r>
              <a:rPr lang="en-US" sz="2000" dirty="0"/>
              <a:t>This </a:t>
            </a:r>
            <a:r>
              <a:rPr lang="en-US" sz="2000" dirty="0">
                <a:hlinkClick r:id="rId2"/>
              </a:rPr>
              <a:t>normalization process </a:t>
            </a:r>
            <a:r>
              <a:rPr lang="en-US" sz="2000" dirty="0"/>
              <a:t>was added via "Configuration &gt; Resources &gt; Cataloging &gt; Metadata Configuration &gt; </a:t>
            </a:r>
            <a:r>
              <a:rPr lang="en-US" sz="2000" b="1" dirty="0"/>
              <a:t>MARC21 Holding </a:t>
            </a:r>
            <a:r>
              <a:rPr lang="en-US" sz="2000" dirty="0"/>
              <a:t>&gt; Normalization Processes &gt; Add Process"</a:t>
            </a:r>
          </a:p>
          <a:p>
            <a:endParaRPr lang="en-US" sz="2000" dirty="0"/>
          </a:p>
        </p:txBody>
      </p:sp>
      <p:pic>
        <p:nvPicPr>
          <p:cNvPr id="4" name="Picture 3">
            <a:extLst>
              <a:ext uri="{FF2B5EF4-FFF2-40B4-BE49-F238E27FC236}">
                <a16:creationId xmlns:a16="http://schemas.microsoft.com/office/drawing/2014/main" id="{4A198DBA-AD8E-A90C-9EB3-6030CA84C8E3}"/>
              </a:ext>
            </a:extLst>
          </p:cNvPr>
          <p:cNvPicPr>
            <a:picLocks noChangeAspect="1"/>
          </p:cNvPicPr>
          <p:nvPr/>
        </p:nvPicPr>
        <p:blipFill>
          <a:blip r:embed="rId3"/>
          <a:stretch>
            <a:fillRect/>
          </a:stretch>
        </p:blipFill>
        <p:spPr>
          <a:xfrm>
            <a:off x="0" y="2931789"/>
            <a:ext cx="12188952" cy="2028124"/>
          </a:xfrm>
          <a:prstGeom prst="rect">
            <a:avLst/>
          </a:prstGeom>
          <a:ln>
            <a:solidFill>
              <a:schemeClr val="tx1"/>
            </a:solidFill>
          </a:ln>
        </p:spPr>
      </p:pic>
      <p:sp>
        <p:nvSpPr>
          <p:cNvPr id="5" name="Rectangle 4">
            <a:extLst>
              <a:ext uri="{FF2B5EF4-FFF2-40B4-BE49-F238E27FC236}">
                <a16:creationId xmlns:a16="http://schemas.microsoft.com/office/drawing/2014/main" id="{B62C16BC-571F-2DFB-7266-E096378F011C}"/>
              </a:ext>
            </a:extLst>
          </p:cNvPr>
          <p:cNvSpPr/>
          <p:nvPr/>
        </p:nvSpPr>
        <p:spPr>
          <a:xfrm>
            <a:off x="1691680" y="3375583"/>
            <a:ext cx="1051520" cy="390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13AC6F-3D66-C961-B305-F38DD06AAA00}"/>
              </a:ext>
            </a:extLst>
          </p:cNvPr>
          <p:cNvSpPr/>
          <p:nvPr/>
        </p:nvSpPr>
        <p:spPr>
          <a:xfrm>
            <a:off x="1572816" y="4018628"/>
            <a:ext cx="3486864" cy="331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D60CD6-F19C-751E-AB0F-616C96B58C6D}"/>
              </a:ext>
            </a:extLst>
          </p:cNvPr>
          <p:cNvSpPr/>
          <p:nvPr/>
        </p:nvSpPr>
        <p:spPr>
          <a:xfrm>
            <a:off x="10419164" y="4333384"/>
            <a:ext cx="1468036" cy="4722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000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B5633-1D4D-CEF1-D702-B3A91D9C558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3BFBCA3-7740-041B-75F5-0819AA20BC83}"/>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CEC7419B-3A77-0C53-3D75-FF4285FA6F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dirty="0"/>
          </a:p>
        </p:txBody>
      </p:sp>
      <p:sp>
        <p:nvSpPr>
          <p:cNvPr id="3" name="Content Placeholder 2">
            <a:extLst>
              <a:ext uri="{FF2B5EF4-FFF2-40B4-BE49-F238E27FC236}">
                <a16:creationId xmlns:a16="http://schemas.microsoft.com/office/drawing/2014/main" id="{9D0BEFBE-F58F-310D-6834-56DA37A331C1}"/>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We have a set of bibliographic records named "Records to add 361 subfield o The Taipei project" which we would like to update:</a:t>
            </a:r>
          </a:p>
          <a:p>
            <a:endParaRPr lang="en-US" sz="2000" dirty="0"/>
          </a:p>
        </p:txBody>
      </p:sp>
      <p:pic>
        <p:nvPicPr>
          <p:cNvPr id="2" name="Picture 1">
            <a:extLst>
              <a:ext uri="{FF2B5EF4-FFF2-40B4-BE49-F238E27FC236}">
                <a16:creationId xmlns:a16="http://schemas.microsoft.com/office/drawing/2014/main" id="{2062906E-756E-DDD2-8825-CC0926F14AB9}"/>
              </a:ext>
            </a:extLst>
          </p:cNvPr>
          <p:cNvPicPr>
            <a:picLocks noChangeAspect="1"/>
          </p:cNvPicPr>
          <p:nvPr/>
        </p:nvPicPr>
        <p:blipFill>
          <a:blip r:embed="rId2"/>
          <a:stretch>
            <a:fillRect/>
          </a:stretch>
        </p:blipFill>
        <p:spPr>
          <a:xfrm>
            <a:off x="121920" y="2568611"/>
            <a:ext cx="11946704" cy="1388709"/>
          </a:xfrm>
          <a:prstGeom prst="rect">
            <a:avLst/>
          </a:prstGeom>
          <a:ln>
            <a:solidFill>
              <a:schemeClr val="tx1"/>
            </a:solidFill>
          </a:ln>
        </p:spPr>
      </p:pic>
    </p:spTree>
    <p:extLst>
      <p:ext uri="{BB962C8B-B14F-4D97-AF65-F5344CB8AC3E}">
        <p14:creationId xmlns:p14="http://schemas.microsoft.com/office/powerpoint/2010/main" val="3335924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8E1CA-D031-6FEF-2DF5-1BC8E93D59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2945482-D26C-ED98-06B8-B539D611C7BD}"/>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787B5126-2B39-E88E-3168-9D7C6A5AB2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dirty="0"/>
          </a:p>
        </p:txBody>
      </p:sp>
      <p:sp>
        <p:nvSpPr>
          <p:cNvPr id="3" name="Content Placeholder 2">
            <a:extLst>
              <a:ext uri="{FF2B5EF4-FFF2-40B4-BE49-F238E27FC236}">
                <a16:creationId xmlns:a16="http://schemas.microsoft.com/office/drawing/2014/main" id="{380F71CE-6439-6E07-147E-CFE06D4D0384}"/>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Via "Admin &gt; Manage Jobs and Sets &gt; Run a job" we run the job "Change Holdings Information"</a:t>
            </a:r>
          </a:p>
          <a:p>
            <a:endParaRPr lang="en-US" sz="2000" dirty="0"/>
          </a:p>
        </p:txBody>
      </p:sp>
      <p:pic>
        <p:nvPicPr>
          <p:cNvPr id="4" name="Picture 3">
            <a:extLst>
              <a:ext uri="{FF2B5EF4-FFF2-40B4-BE49-F238E27FC236}">
                <a16:creationId xmlns:a16="http://schemas.microsoft.com/office/drawing/2014/main" id="{03033524-53B8-C028-05FD-7225FA7E1E86}"/>
              </a:ext>
            </a:extLst>
          </p:cNvPr>
          <p:cNvPicPr>
            <a:picLocks noChangeAspect="1"/>
          </p:cNvPicPr>
          <p:nvPr/>
        </p:nvPicPr>
        <p:blipFill>
          <a:blip r:embed="rId2"/>
          <a:stretch>
            <a:fillRect/>
          </a:stretch>
        </p:blipFill>
        <p:spPr>
          <a:xfrm>
            <a:off x="0" y="2521490"/>
            <a:ext cx="12188952" cy="2057139"/>
          </a:xfrm>
          <a:prstGeom prst="rect">
            <a:avLst/>
          </a:prstGeom>
          <a:ln>
            <a:solidFill>
              <a:schemeClr val="tx1"/>
            </a:solidFill>
          </a:ln>
        </p:spPr>
      </p:pic>
      <p:sp>
        <p:nvSpPr>
          <p:cNvPr id="5" name="Rectangle 4">
            <a:extLst>
              <a:ext uri="{FF2B5EF4-FFF2-40B4-BE49-F238E27FC236}">
                <a16:creationId xmlns:a16="http://schemas.microsoft.com/office/drawing/2014/main" id="{95783AD6-5E62-449C-36AA-74A4E01A8570}"/>
              </a:ext>
            </a:extLst>
          </p:cNvPr>
          <p:cNvSpPr/>
          <p:nvPr/>
        </p:nvSpPr>
        <p:spPr>
          <a:xfrm>
            <a:off x="538480" y="4127546"/>
            <a:ext cx="2164080" cy="363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153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2F85D-B6AA-50DD-3116-B6F560FF73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CD6967-CB65-C26F-187D-43B4C96F4A49}"/>
              </a:ext>
            </a:extLst>
          </p:cNvPr>
          <p:cNvPicPr>
            <a:picLocks noChangeAspect="1"/>
          </p:cNvPicPr>
          <p:nvPr/>
        </p:nvPicPr>
        <p:blipFill>
          <a:blip r:embed="rId2"/>
          <a:stretch>
            <a:fillRect/>
          </a:stretch>
        </p:blipFill>
        <p:spPr>
          <a:xfrm>
            <a:off x="0" y="2467387"/>
            <a:ext cx="12188952" cy="1849248"/>
          </a:xfrm>
          <a:prstGeom prst="rect">
            <a:avLst/>
          </a:prstGeom>
          <a:ln>
            <a:solidFill>
              <a:schemeClr val="tx1"/>
            </a:solidFill>
          </a:ln>
        </p:spPr>
      </p:pic>
      <p:sp>
        <p:nvSpPr>
          <p:cNvPr id="10" name="Title 9">
            <a:extLst>
              <a:ext uri="{FF2B5EF4-FFF2-40B4-BE49-F238E27FC236}">
                <a16:creationId xmlns:a16="http://schemas.microsoft.com/office/drawing/2014/main" id="{6190DA83-DB7C-C380-FD5C-E2596D03BAB8}"/>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3E652201-6AA6-28F9-2E66-B2AFB1A087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43</a:t>
            </a:fld>
            <a:endParaRPr lang="en-GB" dirty="0"/>
          </a:p>
        </p:txBody>
      </p:sp>
      <p:sp>
        <p:nvSpPr>
          <p:cNvPr id="3" name="Content Placeholder 2">
            <a:extLst>
              <a:ext uri="{FF2B5EF4-FFF2-40B4-BE49-F238E27FC236}">
                <a16:creationId xmlns:a16="http://schemas.microsoft.com/office/drawing/2014/main" id="{B9398CA6-7B4E-9A6E-5FD1-6405F424D607}"/>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We choose the set "Records to add 361 subfield o The Taipei project"</a:t>
            </a:r>
          </a:p>
          <a:p>
            <a:endParaRPr lang="en-US" sz="2000" dirty="0"/>
          </a:p>
        </p:txBody>
      </p:sp>
      <p:sp>
        <p:nvSpPr>
          <p:cNvPr id="6" name="Rectangle 5">
            <a:extLst>
              <a:ext uri="{FF2B5EF4-FFF2-40B4-BE49-F238E27FC236}">
                <a16:creationId xmlns:a16="http://schemas.microsoft.com/office/drawing/2014/main" id="{BF4BC2B0-95C8-173E-E9BA-3D344F0B05FC}"/>
              </a:ext>
            </a:extLst>
          </p:cNvPr>
          <p:cNvSpPr/>
          <p:nvPr/>
        </p:nvSpPr>
        <p:spPr>
          <a:xfrm>
            <a:off x="985704" y="4013589"/>
            <a:ext cx="2712536" cy="303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15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B53F-CBAD-3182-1EFB-7716973472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64FBDF-47C9-C39D-C1CA-4B23B9478EE7}"/>
              </a:ext>
            </a:extLst>
          </p:cNvPr>
          <p:cNvPicPr>
            <a:picLocks noChangeAspect="1"/>
          </p:cNvPicPr>
          <p:nvPr/>
        </p:nvPicPr>
        <p:blipFill>
          <a:blip r:embed="rId2"/>
          <a:stretch>
            <a:fillRect/>
          </a:stretch>
        </p:blipFill>
        <p:spPr>
          <a:xfrm>
            <a:off x="0" y="2519916"/>
            <a:ext cx="12188952" cy="2759611"/>
          </a:xfrm>
          <a:prstGeom prst="rect">
            <a:avLst/>
          </a:prstGeom>
          <a:ln>
            <a:solidFill>
              <a:schemeClr val="tx1"/>
            </a:solidFill>
          </a:ln>
        </p:spPr>
      </p:pic>
      <p:sp>
        <p:nvSpPr>
          <p:cNvPr id="10" name="Title 9">
            <a:extLst>
              <a:ext uri="{FF2B5EF4-FFF2-40B4-BE49-F238E27FC236}">
                <a16:creationId xmlns:a16="http://schemas.microsoft.com/office/drawing/2014/main" id="{21CD1B91-04EE-F6AE-2188-FEF01CB3E9B9}"/>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07D65E44-5FF6-D9B5-1E34-3CCADF058DE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dirty="0"/>
          </a:p>
        </p:txBody>
      </p:sp>
      <p:sp>
        <p:nvSpPr>
          <p:cNvPr id="3" name="Content Placeholder 2">
            <a:extLst>
              <a:ext uri="{FF2B5EF4-FFF2-40B4-BE49-F238E27FC236}">
                <a16:creationId xmlns:a16="http://schemas.microsoft.com/office/drawing/2014/main" id="{D76CE258-8DD8-ECBD-A236-82C623B9C349}"/>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We check the box "Correct the data using normalization processes" and choose the normalization process we made for Holdings Records called "Yoel - XSL - add 361 field for holdings retention"</a:t>
            </a:r>
          </a:p>
          <a:p>
            <a:endParaRPr lang="en-US" sz="2000" dirty="0"/>
          </a:p>
        </p:txBody>
      </p:sp>
      <p:sp>
        <p:nvSpPr>
          <p:cNvPr id="6" name="Rectangle 5">
            <a:extLst>
              <a:ext uri="{FF2B5EF4-FFF2-40B4-BE49-F238E27FC236}">
                <a16:creationId xmlns:a16="http://schemas.microsoft.com/office/drawing/2014/main" id="{46F16CC0-DAD9-2807-B96F-4990853FDAA9}"/>
              </a:ext>
            </a:extLst>
          </p:cNvPr>
          <p:cNvSpPr/>
          <p:nvPr/>
        </p:nvSpPr>
        <p:spPr>
          <a:xfrm>
            <a:off x="1463224" y="4333112"/>
            <a:ext cx="2997016" cy="342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7A1DF3-BD65-9B2F-3E29-3119B46291DB}"/>
              </a:ext>
            </a:extLst>
          </p:cNvPr>
          <p:cNvSpPr/>
          <p:nvPr/>
        </p:nvSpPr>
        <p:spPr>
          <a:xfrm>
            <a:off x="7477944" y="4322952"/>
            <a:ext cx="2997016" cy="342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519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182E-CA5F-53EA-13EF-C465E58B3E1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CC080F7-E0ED-150D-BC52-CE241E5E9B3F}"/>
              </a:ext>
            </a:extLst>
          </p:cNvPr>
          <p:cNvPicPr>
            <a:picLocks noChangeAspect="1"/>
          </p:cNvPicPr>
          <p:nvPr/>
        </p:nvPicPr>
        <p:blipFill>
          <a:blip r:embed="rId2"/>
          <a:stretch>
            <a:fillRect/>
          </a:stretch>
        </p:blipFill>
        <p:spPr>
          <a:xfrm>
            <a:off x="0" y="2092910"/>
            <a:ext cx="12188952" cy="2827708"/>
          </a:xfrm>
          <a:prstGeom prst="rect">
            <a:avLst/>
          </a:prstGeom>
          <a:ln>
            <a:solidFill>
              <a:schemeClr val="tx1"/>
            </a:solidFill>
          </a:ln>
        </p:spPr>
      </p:pic>
      <p:sp>
        <p:nvSpPr>
          <p:cNvPr id="10" name="Title 9">
            <a:extLst>
              <a:ext uri="{FF2B5EF4-FFF2-40B4-BE49-F238E27FC236}">
                <a16:creationId xmlns:a16="http://schemas.microsoft.com/office/drawing/2014/main" id="{237E03B4-EBFD-66D7-801F-2F178706B33E}"/>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BA01FE1E-5D42-644C-79F4-4343B81A45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dirty="0"/>
          </a:p>
        </p:txBody>
      </p:sp>
      <p:sp>
        <p:nvSpPr>
          <p:cNvPr id="3" name="Content Placeholder 2">
            <a:extLst>
              <a:ext uri="{FF2B5EF4-FFF2-40B4-BE49-F238E27FC236}">
                <a16:creationId xmlns:a16="http://schemas.microsoft.com/office/drawing/2014/main" id="{0B18F0F8-2D3D-603C-8EA3-B832FF353A70}"/>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The job runs and successfully completes and (as we see on the next slide) the records get updated.</a:t>
            </a:r>
          </a:p>
          <a:p>
            <a:endParaRPr lang="en-US" sz="2000" dirty="0"/>
          </a:p>
        </p:txBody>
      </p:sp>
      <p:sp>
        <p:nvSpPr>
          <p:cNvPr id="11" name="Rectangle 10">
            <a:extLst>
              <a:ext uri="{FF2B5EF4-FFF2-40B4-BE49-F238E27FC236}">
                <a16:creationId xmlns:a16="http://schemas.microsoft.com/office/drawing/2014/main" id="{597D4AC1-F021-571C-8C80-FFBF857EB928}"/>
              </a:ext>
            </a:extLst>
          </p:cNvPr>
          <p:cNvSpPr/>
          <p:nvPr/>
        </p:nvSpPr>
        <p:spPr>
          <a:xfrm>
            <a:off x="410928" y="4156318"/>
            <a:ext cx="2545631" cy="764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DE6D60-8E01-09A2-8BD3-D0C83DCE56F0}"/>
              </a:ext>
            </a:extLst>
          </p:cNvPr>
          <p:cNvSpPr/>
          <p:nvPr/>
        </p:nvSpPr>
        <p:spPr>
          <a:xfrm>
            <a:off x="10187136" y="4237496"/>
            <a:ext cx="927904" cy="5681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902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A47B-AE6D-1DC7-5F4E-081C3C2C282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CB4EF27-2780-9D96-A73C-40E6BDE190B3}"/>
              </a:ext>
            </a:extLst>
          </p:cNvPr>
          <p:cNvSpPr>
            <a:spLocks noGrp="1"/>
          </p:cNvSpPr>
          <p:nvPr>
            <p:ph type="title"/>
          </p:nvPr>
        </p:nvSpPr>
        <p:spPr/>
        <p:txBody>
          <a:bodyPr/>
          <a:lstStyle/>
          <a:p>
            <a:r>
              <a:rPr lang="en-US" sz="2800" dirty="0"/>
              <a:t>Globally updating records for Physical Holdings Records Retention</a:t>
            </a:r>
            <a:endParaRPr lang="en-NL" sz="2800" dirty="0"/>
          </a:p>
        </p:txBody>
      </p:sp>
      <p:sp>
        <p:nvSpPr>
          <p:cNvPr id="9" name="Slide Number Placeholder 5">
            <a:extLst>
              <a:ext uri="{FF2B5EF4-FFF2-40B4-BE49-F238E27FC236}">
                <a16:creationId xmlns:a16="http://schemas.microsoft.com/office/drawing/2014/main" id="{8425FF7D-9BB0-5BD4-C261-B52CAE211EB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dirty="0"/>
          </a:p>
        </p:txBody>
      </p:sp>
      <p:sp>
        <p:nvSpPr>
          <p:cNvPr id="3" name="Content Placeholder 2">
            <a:extLst>
              <a:ext uri="{FF2B5EF4-FFF2-40B4-BE49-F238E27FC236}">
                <a16:creationId xmlns:a16="http://schemas.microsoft.com/office/drawing/2014/main" id="{31740CEA-6CD0-97E2-D4D0-B9EEB85FEF87}"/>
              </a:ext>
            </a:extLst>
          </p:cNvPr>
          <p:cNvSpPr>
            <a:spLocks noGrp="1" noChangeArrowheads="1"/>
          </p:cNvSpPr>
          <p:nvPr>
            <p:ph sz="quarter" idx="13"/>
          </p:nvPr>
        </p:nvSpPr>
        <p:spPr bwMode="auto">
          <a:xfrm>
            <a:off x="387298" y="1001512"/>
            <a:ext cx="11417404" cy="1833128"/>
          </a:xfrm>
          <a:prstGeom prst="rect">
            <a:avLst/>
          </a:prstGeom>
        </p:spPr>
        <p:txBody>
          <a:bodyPr/>
          <a:lstStyle/>
          <a:p>
            <a:r>
              <a:rPr lang="en-US" sz="2000" dirty="0"/>
              <a:t>Here we view one of the holdings records from the set and via "View Versions" in the metadata editor we see that the previous version did not have a 361 field and now there is a 361 field with the specific subfield o, and the holdings record is committed to retain".</a:t>
            </a:r>
          </a:p>
          <a:p>
            <a:endParaRPr lang="en-US" sz="2000" dirty="0"/>
          </a:p>
        </p:txBody>
      </p:sp>
      <p:pic>
        <p:nvPicPr>
          <p:cNvPr id="2" name="Picture 1">
            <a:extLst>
              <a:ext uri="{FF2B5EF4-FFF2-40B4-BE49-F238E27FC236}">
                <a16:creationId xmlns:a16="http://schemas.microsoft.com/office/drawing/2014/main" id="{797F0BDA-F032-E6A6-C023-1426B940D0D7}"/>
              </a:ext>
            </a:extLst>
          </p:cNvPr>
          <p:cNvPicPr>
            <a:picLocks noChangeAspect="1"/>
          </p:cNvPicPr>
          <p:nvPr/>
        </p:nvPicPr>
        <p:blipFill>
          <a:blip r:embed="rId2"/>
          <a:stretch>
            <a:fillRect/>
          </a:stretch>
        </p:blipFill>
        <p:spPr>
          <a:xfrm>
            <a:off x="0" y="2761804"/>
            <a:ext cx="12188952" cy="2725135"/>
          </a:xfrm>
          <a:prstGeom prst="rect">
            <a:avLst/>
          </a:prstGeom>
          <a:ln>
            <a:solidFill>
              <a:schemeClr val="tx1"/>
            </a:solidFill>
          </a:ln>
        </p:spPr>
      </p:pic>
      <p:sp>
        <p:nvSpPr>
          <p:cNvPr id="4" name="TextBox 3">
            <a:extLst>
              <a:ext uri="{FF2B5EF4-FFF2-40B4-BE49-F238E27FC236}">
                <a16:creationId xmlns:a16="http://schemas.microsoft.com/office/drawing/2014/main" id="{3440EACF-98D4-3C5F-A4AD-4A5018E3665A}"/>
              </a:ext>
            </a:extLst>
          </p:cNvPr>
          <p:cNvSpPr txBox="1"/>
          <p:nvPr/>
        </p:nvSpPr>
        <p:spPr>
          <a:xfrm>
            <a:off x="9188792" y="3523159"/>
            <a:ext cx="1753528" cy="307777"/>
          </a:xfrm>
          <a:prstGeom prst="rect">
            <a:avLst/>
          </a:prstGeom>
          <a:solidFill>
            <a:srgbClr val="FFFF00"/>
          </a:solidFill>
          <a:ln>
            <a:solidFill>
              <a:schemeClr val="tx1"/>
            </a:solidFill>
          </a:ln>
        </p:spPr>
        <p:txBody>
          <a:bodyPr wrap="square" rtlCol="0">
            <a:spAutoFit/>
          </a:bodyPr>
          <a:lstStyle/>
          <a:p>
            <a:r>
              <a:rPr lang="en-US" sz="1400" dirty="0"/>
              <a:t>Previous Version</a:t>
            </a:r>
          </a:p>
        </p:txBody>
      </p:sp>
      <p:sp>
        <p:nvSpPr>
          <p:cNvPr id="5" name="TextBox 4">
            <a:extLst>
              <a:ext uri="{FF2B5EF4-FFF2-40B4-BE49-F238E27FC236}">
                <a16:creationId xmlns:a16="http://schemas.microsoft.com/office/drawing/2014/main" id="{3D8D7E50-A0B3-62C8-B0D2-14C645238BCC}"/>
              </a:ext>
            </a:extLst>
          </p:cNvPr>
          <p:cNvSpPr txBox="1"/>
          <p:nvPr/>
        </p:nvSpPr>
        <p:spPr>
          <a:xfrm>
            <a:off x="3063972" y="3908505"/>
            <a:ext cx="1670581" cy="307777"/>
          </a:xfrm>
          <a:prstGeom prst="rect">
            <a:avLst/>
          </a:prstGeom>
          <a:solidFill>
            <a:srgbClr val="FFFF00"/>
          </a:solidFill>
          <a:ln>
            <a:solidFill>
              <a:schemeClr val="tx1"/>
            </a:solidFill>
          </a:ln>
        </p:spPr>
        <p:txBody>
          <a:bodyPr wrap="square" rtlCol="0">
            <a:spAutoFit/>
          </a:bodyPr>
          <a:lstStyle/>
          <a:p>
            <a:r>
              <a:rPr lang="en-US" sz="1400" dirty="0"/>
              <a:t>Current Version</a:t>
            </a:r>
          </a:p>
        </p:txBody>
      </p:sp>
      <p:sp>
        <p:nvSpPr>
          <p:cNvPr id="6" name="Rectangle 5">
            <a:extLst>
              <a:ext uri="{FF2B5EF4-FFF2-40B4-BE49-F238E27FC236}">
                <a16:creationId xmlns:a16="http://schemas.microsoft.com/office/drawing/2014/main" id="{5FBDDD24-769B-1B38-784F-5D1A1D626585}"/>
              </a:ext>
            </a:extLst>
          </p:cNvPr>
          <p:cNvSpPr/>
          <p:nvPr/>
        </p:nvSpPr>
        <p:spPr>
          <a:xfrm>
            <a:off x="387299" y="4984166"/>
            <a:ext cx="2162854" cy="309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1FF9E41-2B4C-D93F-F2FD-46F6508823DC}"/>
              </a:ext>
            </a:extLst>
          </p:cNvPr>
          <p:cNvCxnSpPr>
            <a:cxnSpLocks/>
          </p:cNvCxnSpPr>
          <p:nvPr/>
        </p:nvCxnSpPr>
        <p:spPr>
          <a:xfrm flipV="1">
            <a:off x="251520" y="4017415"/>
            <a:ext cx="207150" cy="966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4306B1-AAC6-06FB-D2C5-1F8053396FDA}"/>
              </a:ext>
            </a:extLst>
          </p:cNvPr>
          <p:cNvCxnSpPr/>
          <p:nvPr/>
        </p:nvCxnSpPr>
        <p:spPr>
          <a:xfrm>
            <a:off x="251520" y="4984166"/>
            <a:ext cx="0" cy="100811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E27906-192B-5D7F-6A1D-A3CC314EECAD}"/>
              </a:ext>
            </a:extLst>
          </p:cNvPr>
          <p:cNvCxnSpPr>
            <a:cxnSpLocks/>
          </p:cNvCxnSpPr>
          <p:nvPr/>
        </p:nvCxnSpPr>
        <p:spPr>
          <a:xfrm>
            <a:off x="251520" y="5992278"/>
            <a:ext cx="20715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B9F762-05E8-9477-0A4B-35E86142AC0D}"/>
              </a:ext>
            </a:extLst>
          </p:cNvPr>
          <p:cNvSpPr txBox="1"/>
          <p:nvPr/>
        </p:nvSpPr>
        <p:spPr>
          <a:xfrm>
            <a:off x="516567" y="5698481"/>
            <a:ext cx="1800193" cy="523220"/>
          </a:xfrm>
          <a:prstGeom prst="rect">
            <a:avLst/>
          </a:prstGeom>
          <a:solidFill>
            <a:srgbClr val="FFFF00"/>
          </a:solidFill>
          <a:ln>
            <a:solidFill>
              <a:schemeClr val="tx1"/>
            </a:solidFill>
          </a:ln>
        </p:spPr>
        <p:txBody>
          <a:bodyPr wrap="square" rtlCol="0">
            <a:spAutoFit/>
          </a:bodyPr>
          <a:lstStyle/>
          <a:p>
            <a:r>
              <a:rPr lang="en-US" sz="1400" dirty="0"/>
              <a:t>Holdings Record is committed to retain</a:t>
            </a:r>
          </a:p>
        </p:txBody>
      </p:sp>
    </p:spTree>
    <p:extLst>
      <p:ext uri="{BB962C8B-B14F-4D97-AF65-F5344CB8AC3E}">
        <p14:creationId xmlns:p14="http://schemas.microsoft.com/office/powerpoint/2010/main" val="696795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3050-0654-1786-F6B1-9772CBC831A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3656C04-195F-A0EA-E8C3-7CC12EA6D1D3}"/>
              </a:ext>
            </a:extLst>
          </p:cNvPr>
          <p:cNvSpPr>
            <a:spLocks noGrp="1"/>
          </p:cNvSpPr>
          <p:nvPr>
            <p:ph type="body" sz="quarter" idx="16"/>
          </p:nvPr>
        </p:nvSpPr>
        <p:spPr>
          <a:xfrm>
            <a:off x="0" y="2523829"/>
            <a:ext cx="12192000" cy="1030130"/>
          </a:xfrm>
        </p:spPr>
        <p:txBody>
          <a:bodyPr/>
          <a:lstStyle/>
          <a:p>
            <a:r>
              <a:rPr lang="en-US" b="1" dirty="0"/>
              <a:t>Physical holdings retention and the PO Line</a:t>
            </a:r>
            <a:endParaRPr lang="en-NL" sz="3400" dirty="0"/>
          </a:p>
        </p:txBody>
      </p:sp>
      <p:sp>
        <p:nvSpPr>
          <p:cNvPr id="4" name="Footer Placeholder 3">
            <a:extLst>
              <a:ext uri="{FF2B5EF4-FFF2-40B4-BE49-F238E27FC236}">
                <a16:creationId xmlns:a16="http://schemas.microsoft.com/office/drawing/2014/main" id="{3A71786E-5485-B891-EB5F-320EC09DD9CB}"/>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F7298655-4046-2619-3901-CABD3847D44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47</a:t>
            </a:fld>
            <a:endParaRPr lang="en-GB" dirty="0"/>
          </a:p>
        </p:txBody>
      </p:sp>
    </p:spTree>
    <p:extLst>
      <p:ext uri="{BB962C8B-B14F-4D97-AF65-F5344CB8AC3E}">
        <p14:creationId xmlns:p14="http://schemas.microsoft.com/office/powerpoint/2010/main" val="237804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E7CC3-CEAC-08B6-9951-257DA33753D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3840473-EF54-7FA8-207E-F7465613B8E9}"/>
              </a:ext>
            </a:extLst>
          </p:cNvPr>
          <p:cNvSpPr>
            <a:spLocks noGrp="1"/>
          </p:cNvSpPr>
          <p:nvPr>
            <p:ph type="title"/>
          </p:nvPr>
        </p:nvSpPr>
        <p:spPr/>
        <p:txBody>
          <a:bodyPr/>
          <a:lstStyle/>
          <a:p>
            <a:r>
              <a:rPr lang="en-US" dirty="0"/>
              <a:t>Physical holdings retention and the PO Line</a:t>
            </a:r>
            <a:endParaRPr lang="en-NL" dirty="0"/>
          </a:p>
        </p:txBody>
      </p:sp>
      <p:sp>
        <p:nvSpPr>
          <p:cNvPr id="9" name="Slide Number Placeholder 5">
            <a:extLst>
              <a:ext uri="{FF2B5EF4-FFF2-40B4-BE49-F238E27FC236}">
                <a16:creationId xmlns:a16="http://schemas.microsoft.com/office/drawing/2014/main" id="{54DAE7BC-7C3F-2371-CC82-F30F81EB062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dirty="0"/>
          </a:p>
        </p:txBody>
      </p:sp>
      <p:sp>
        <p:nvSpPr>
          <p:cNvPr id="3" name="Content Placeholder 2">
            <a:extLst>
              <a:ext uri="{FF2B5EF4-FFF2-40B4-BE49-F238E27FC236}">
                <a16:creationId xmlns:a16="http://schemas.microsoft.com/office/drawing/2014/main" id="{94406F50-DB5F-AB35-6F29-24E0F47EC994}"/>
              </a:ext>
            </a:extLst>
          </p:cNvPr>
          <p:cNvSpPr>
            <a:spLocks noGrp="1" noChangeArrowheads="1"/>
          </p:cNvSpPr>
          <p:nvPr>
            <p:ph sz="quarter" idx="13"/>
          </p:nvPr>
        </p:nvSpPr>
        <p:spPr bwMode="auto">
          <a:xfrm>
            <a:off x="387298" y="1001512"/>
            <a:ext cx="11417404" cy="2584968"/>
          </a:xfrm>
          <a:prstGeom prst="rect">
            <a:avLst/>
          </a:prstGeom>
        </p:spPr>
        <p:txBody>
          <a:bodyPr/>
          <a:lstStyle/>
          <a:p>
            <a:r>
              <a:rPr lang="en-US" sz="2000" dirty="0"/>
              <a:t>PO Lines of Type "Physical – Subscription" which have a "Committed to Retain" Holdings Record will include a "Committed to Retain" icon in the "Holdings for Order" section of the PO Line.</a:t>
            </a:r>
          </a:p>
          <a:p>
            <a:r>
              <a:rPr lang="en-US" sz="2000" dirty="0"/>
              <a:t>The "Committed to Retain" icon is in a column "Committed to retain" (title is hidden from view). </a:t>
            </a:r>
          </a:p>
          <a:p>
            <a:r>
              <a:rPr lang="en-US" sz="2000" dirty="0"/>
              <a:t>If the Holdings Record is Committed to Retain then the column will show the retention indication. </a:t>
            </a:r>
          </a:p>
          <a:p>
            <a:r>
              <a:rPr lang="en-US" sz="2000" dirty="0"/>
              <a:t>If the Holdings Record is not Committed to Retain then the column will be empty.</a:t>
            </a:r>
          </a:p>
          <a:p>
            <a:endParaRPr lang="en-US" sz="2000" dirty="0"/>
          </a:p>
        </p:txBody>
      </p:sp>
    </p:spTree>
    <p:extLst>
      <p:ext uri="{BB962C8B-B14F-4D97-AF65-F5344CB8AC3E}">
        <p14:creationId xmlns:p14="http://schemas.microsoft.com/office/powerpoint/2010/main" val="2329209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CCFB-07A6-D9B6-56DC-A96FC9B5007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19EA053-517E-F987-DFAC-CBF1A8C82311}"/>
              </a:ext>
            </a:extLst>
          </p:cNvPr>
          <p:cNvSpPr>
            <a:spLocks noGrp="1"/>
          </p:cNvSpPr>
          <p:nvPr>
            <p:ph type="title"/>
          </p:nvPr>
        </p:nvSpPr>
        <p:spPr/>
        <p:txBody>
          <a:bodyPr/>
          <a:lstStyle/>
          <a:p>
            <a:r>
              <a:rPr lang="en-US" dirty="0"/>
              <a:t>Physical holdings retention and the PO Line</a:t>
            </a:r>
            <a:endParaRPr lang="en-NL" dirty="0"/>
          </a:p>
        </p:txBody>
      </p:sp>
      <p:sp>
        <p:nvSpPr>
          <p:cNvPr id="9" name="Slide Number Placeholder 5">
            <a:extLst>
              <a:ext uri="{FF2B5EF4-FFF2-40B4-BE49-F238E27FC236}">
                <a16:creationId xmlns:a16="http://schemas.microsoft.com/office/drawing/2014/main" id="{3E323C61-7E34-9915-5DC7-80C70F8432B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dirty="0"/>
          </a:p>
        </p:txBody>
      </p:sp>
      <p:sp>
        <p:nvSpPr>
          <p:cNvPr id="3" name="Content Placeholder 2">
            <a:extLst>
              <a:ext uri="{FF2B5EF4-FFF2-40B4-BE49-F238E27FC236}">
                <a16:creationId xmlns:a16="http://schemas.microsoft.com/office/drawing/2014/main" id="{937AEEF9-FABE-859B-3971-52EAEA44763D}"/>
              </a:ext>
            </a:extLst>
          </p:cNvPr>
          <p:cNvSpPr>
            <a:spLocks noGrp="1" noChangeArrowheads="1"/>
          </p:cNvSpPr>
          <p:nvPr>
            <p:ph sz="quarter" idx="13"/>
          </p:nvPr>
        </p:nvSpPr>
        <p:spPr bwMode="auto">
          <a:xfrm>
            <a:off x="387298" y="1001512"/>
            <a:ext cx="11417404" cy="1016548"/>
          </a:xfrm>
          <a:prstGeom prst="rect">
            <a:avLst/>
          </a:prstGeom>
        </p:spPr>
        <p:txBody>
          <a:bodyPr/>
          <a:lstStyle/>
          <a:p>
            <a:r>
              <a:rPr lang="en-US" sz="2000" dirty="0"/>
              <a:t>Title "</a:t>
            </a:r>
            <a:r>
              <a:rPr lang="en-US" sz="2000" dirty="0" err="1"/>
              <a:t>Dirasat</a:t>
            </a:r>
            <a:r>
              <a:rPr lang="en-US" sz="2000" dirty="0"/>
              <a:t> </a:t>
            </a:r>
            <a:r>
              <a:rPr lang="en-US" sz="2000" dirty="0" err="1"/>
              <a:t>niswiyah</a:t>
            </a:r>
            <a:r>
              <a:rPr lang="en-US" sz="2000" dirty="0"/>
              <a:t> journal=Women's studies journal" is connected to PO Line POL-44320.</a:t>
            </a:r>
          </a:p>
          <a:p>
            <a:r>
              <a:rPr lang="en-US" sz="2000" dirty="0"/>
              <a:t>The PO Line Type is "Physical – Subscription"</a:t>
            </a:r>
          </a:p>
          <a:p>
            <a:endParaRPr lang="en-US" sz="2000" dirty="0"/>
          </a:p>
        </p:txBody>
      </p:sp>
      <p:pic>
        <p:nvPicPr>
          <p:cNvPr id="2" name="Picture 1">
            <a:extLst>
              <a:ext uri="{FF2B5EF4-FFF2-40B4-BE49-F238E27FC236}">
                <a16:creationId xmlns:a16="http://schemas.microsoft.com/office/drawing/2014/main" id="{6C573E58-8A46-0A15-475B-AF6BA993CD62}"/>
              </a:ext>
            </a:extLst>
          </p:cNvPr>
          <p:cNvPicPr>
            <a:picLocks noChangeAspect="1"/>
          </p:cNvPicPr>
          <p:nvPr/>
        </p:nvPicPr>
        <p:blipFill>
          <a:blip r:embed="rId2"/>
          <a:stretch>
            <a:fillRect/>
          </a:stretch>
        </p:blipFill>
        <p:spPr>
          <a:xfrm>
            <a:off x="0" y="2106916"/>
            <a:ext cx="12188952" cy="2731330"/>
          </a:xfrm>
          <a:prstGeom prst="rect">
            <a:avLst/>
          </a:prstGeom>
          <a:ln>
            <a:solidFill>
              <a:schemeClr val="tx1"/>
            </a:solidFill>
          </a:ln>
        </p:spPr>
      </p:pic>
      <p:sp>
        <p:nvSpPr>
          <p:cNvPr id="4" name="Rectangle 3">
            <a:extLst>
              <a:ext uri="{FF2B5EF4-FFF2-40B4-BE49-F238E27FC236}">
                <a16:creationId xmlns:a16="http://schemas.microsoft.com/office/drawing/2014/main" id="{5CAE4571-716C-98B0-DB35-74A3BDEBFE5F}"/>
              </a:ext>
            </a:extLst>
          </p:cNvPr>
          <p:cNvSpPr/>
          <p:nvPr/>
        </p:nvSpPr>
        <p:spPr>
          <a:xfrm>
            <a:off x="1034289" y="3446382"/>
            <a:ext cx="1180591" cy="299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804B1F-BBFF-793A-D623-F51CA529E6DB}"/>
              </a:ext>
            </a:extLst>
          </p:cNvPr>
          <p:cNvSpPr/>
          <p:nvPr/>
        </p:nvSpPr>
        <p:spPr>
          <a:xfrm>
            <a:off x="1034289" y="4271212"/>
            <a:ext cx="1495551" cy="299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458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"Physical Holdings Records Retention" allows libraries to prevent the deletion of specific holdings records.</a:t>
            </a:r>
          </a:p>
          <a:p>
            <a:endParaRPr lang="en-US" sz="2000" dirty="0"/>
          </a:p>
          <a:p>
            <a:r>
              <a:rPr lang="en-US" sz="2000" dirty="0"/>
              <a:t>This feature is of particular importance for libraries with collaborative collections whereby the library wishes to protect specific inventory from deletion. This is often referred to as "Collaborative Collections" and frequently (though definitely not "always") has particular significance for resource sharing.</a:t>
            </a:r>
          </a:p>
          <a:p>
            <a:endParaRPr lang="en-US" sz="2000" dirty="0"/>
          </a:p>
          <a:p>
            <a:r>
              <a:rPr lang="en-US" sz="2000" dirty="0"/>
              <a:t>This is also important for libraries desiring to make sure that important records such as rare materials, faculty publications, donations and other important physical holdings do not accidentally get removed from the catalog.</a:t>
            </a:r>
          </a:p>
          <a:p>
            <a:endParaRPr lang="en-US" sz="2000" dirty="0"/>
          </a:p>
        </p:txBody>
      </p:sp>
    </p:spTree>
    <p:extLst>
      <p:ext uri="{BB962C8B-B14F-4D97-AF65-F5344CB8AC3E}">
        <p14:creationId xmlns:p14="http://schemas.microsoft.com/office/powerpoint/2010/main" val="365108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D9EBB-BA50-E42C-9BB1-8C4EEAA33F8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BEE1E00-16BF-9133-CC30-6FC7D45955E3}"/>
              </a:ext>
            </a:extLst>
          </p:cNvPr>
          <p:cNvPicPr>
            <a:picLocks noChangeAspect="1"/>
          </p:cNvPicPr>
          <p:nvPr/>
        </p:nvPicPr>
        <p:blipFill>
          <a:blip r:embed="rId2"/>
          <a:stretch>
            <a:fillRect/>
          </a:stretch>
        </p:blipFill>
        <p:spPr>
          <a:xfrm>
            <a:off x="1654" y="1919582"/>
            <a:ext cx="12188952" cy="4433641"/>
          </a:xfrm>
          <a:prstGeom prst="rect">
            <a:avLst/>
          </a:prstGeom>
          <a:ln>
            <a:solidFill>
              <a:schemeClr val="tx1"/>
            </a:solidFill>
          </a:ln>
        </p:spPr>
      </p:pic>
      <p:sp>
        <p:nvSpPr>
          <p:cNvPr id="10" name="Title 9">
            <a:extLst>
              <a:ext uri="{FF2B5EF4-FFF2-40B4-BE49-F238E27FC236}">
                <a16:creationId xmlns:a16="http://schemas.microsoft.com/office/drawing/2014/main" id="{959C2DA3-A85B-D8BA-CDF0-BD71F3DEDC54}"/>
              </a:ext>
            </a:extLst>
          </p:cNvPr>
          <p:cNvSpPr>
            <a:spLocks noGrp="1"/>
          </p:cNvSpPr>
          <p:nvPr>
            <p:ph type="title"/>
          </p:nvPr>
        </p:nvSpPr>
        <p:spPr/>
        <p:txBody>
          <a:bodyPr/>
          <a:lstStyle/>
          <a:p>
            <a:r>
              <a:rPr lang="en-US" dirty="0"/>
              <a:t>Physical holdings retention and the PO Line</a:t>
            </a:r>
            <a:endParaRPr lang="en-NL" dirty="0"/>
          </a:p>
        </p:txBody>
      </p:sp>
      <p:sp>
        <p:nvSpPr>
          <p:cNvPr id="9" name="Slide Number Placeholder 5">
            <a:extLst>
              <a:ext uri="{FF2B5EF4-FFF2-40B4-BE49-F238E27FC236}">
                <a16:creationId xmlns:a16="http://schemas.microsoft.com/office/drawing/2014/main" id="{36C76AB4-CBB7-AF0F-9A3C-5B4E234DBF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dirty="0"/>
          </a:p>
        </p:txBody>
      </p:sp>
      <p:sp>
        <p:nvSpPr>
          <p:cNvPr id="3" name="Content Placeholder 2">
            <a:extLst>
              <a:ext uri="{FF2B5EF4-FFF2-40B4-BE49-F238E27FC236}">
                <a16:creationId xmlns:a16="http://schemas.microsoft.com/office/drawing/2014/main" id="{5FD59C2E-BFF3-EA3F-9B20-4F99950A0A87}"/>
              </a:ext>
            </a:extLst>
          </p:cNvPr>
          <p:cNvSpPr>
            <a:spLocks noGrp="1" noChangeArrowheads="1"/>
          </p:cNvSpPr>
          <p:nvPr>
            <p:ph sz="quarter" idx="13"/>
          </p:nvPr>
        </p:nvSpPr>
        <p:spPr bwMode="auto">
          <a:xfrm>
            <a:off x="387298" y="1001512"/>
            <a:ext cx="11417404" cy="1016548"/>
          </a:xfrm>
          <a:prstGeom prst="rect">
            <a:avLst/>
          </a:prstGeom>
        </p:spPr>
        <p:txBody>
          <a:bodyPr/>
          <a:lstStyle/>
          <a:p>
            <a:r>
              <a:rPr lang="en-US" sz="2000" dirty="0"/>
              <a:t>The holdings record for title "</a:t>
            </a:r>
            <a:r>
              <a:rPr lang="en-US" sz="2000" dirty="0" err="1"/>
              <a:t>Dirasat</a:t>
            </a:r>
            <a:r>
              <a:rPr lang="en-US" sz="2000" dirty="0"/>
              <a:t> </a:t>
            </a:r>
            <a:r>
              <a:rPr lang="en-US" sz="2000" dirty="0" err="1"/>
              <a:t>niswiyah</a:t>
            </a:r>
            <a:r>
              <a:rPr lang="en-US" sz="2000" dirty="0"/>
              <a:t> journal=Women's studies journal" has a 361 field with subfield o "The Taipei project" and therefore is "Committed to retain"</a:t>
            </a:r>
          </a:p>
          <a:p>
            <a:endParaRPr lang="en-US" sz="2000" dirty="0"/>
          </a:p>
        </p:txBody>
      </p:sp>
      <p:sp>
        <p:nvSpPr>
          <p:cNvPr id="5" name="Rectangle 4">
            <a:extLst>
              <a:ext uri="{FF2B5EF4-FFF2-40B4-BE49-F238E27FC236}">
                <a16:creationId xmlns:a16="http://schemas.microsoft.com/office/drawing/2014/main" id="{64207BE4-5DFC-DDD5-583E-A21E9A09AAF6}"/>
              </a:ext>
            </a:extLst>
          </p:cNvPr>
          <p:cNvSpPr/>
          <p:nvPr/>
        </p:nvSpPr>
        <p:spPr>
          <a:xfrm>
            <a:off x="467361" y="5814193"/>
            <a:ext cx="2987040" cy="299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953F06-B1A3-050E-C741-80E6FB8A4055}"/>
              </a:ext>
            </a:extLst>
          </p:cNvPr>
          <p:cNvSpPr txBox="1"/>
          <p:nvPr/>
        </p:nvSpPr>
        <p:spPr>
          <a:xfrm>
            <a:off x="4717192" y="3035720"/>
            <a:ext cx="1944215" cy="523220"/>
          </a:xfrm>
          <a:prstGeom prst="rect">
            <a:avLst/>
          </a:prstGeom>
          <a:solidFill>
            <a:srgbClr val="FFFF00"/>
          </a:solidFill>
          <a:ln>
            <a:solidFill>
              <a:schemeClr val="tx1"/>
            </a:solidFill>
          </a:ln>
        </p:spPr>
        <p:txBody>
          <a:bodyPr wrap="square" rtlCol="0">
            <a:spAutoFit/>
          </a:bodyPr>
          <a:lstStyle/>
          <a:p>
            <a:r>
              <a:rPr lang="en-US" sz="1400" dirty="0"/>
              <a:t>The Holdings record is committed to retain</a:t>
            </a:r>
          </a:p>
        </p:txBody>
      </p:sp>
      <p:cxnSp>
        <p:nvCxnSpPr>
          <p:cNvPr id="11" name="Straight Arrow Connector 10">
            <a:extLst>
              <a:ext uri="{FF2B5EF4-FFF2-40B4-BE49-F238E27FC236}">
                <a16:creationId xmlns:a16="http://schemas.microsoft.com/office/drawing/2014/main" id="{9DF9D02F-E9EB-9159-A102-93F4420128CD}"/>
              </a:ext>
            </a:extLst>
          </p:cNvPr>
          <p:cNvCxnSpPr>
            <a:cxnSpLocks/>
          </p:cNvCxnSpPr>
          <p:nvPr/>
        </p:nvCxnSpPr>
        <p:spPr>
          <a:xfrm flipH="1">
            <a:off x="1148080" y="3297330"/>
            <a:ext cx="3569112"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508B71-90FC-6DD6-47E3-9FD4DC8A24E3}"/>
              </a:ext>
            </a:extLst>
          </p:cNvPr>
          <p:cNvCxnSpPr>
            <a:cxnSpLocks/>
          </p:cNvCxnSpPr>
          <p:nvPr/>
        </p:nvCxnSpPr>
        <p:spPr>
          <a:xfrm flipH="1" flipV="1">
            <a:off x="701040" y="2666575"/>
            <a:ext cx="447040" cy="6307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141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D0B7A-7B6D-1FA1-DA2E-7C37B55F78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69193F-F2DE-9BE8-DB72-D9DC7FDE32BB}"/>
              </a:ext>
            </a:extLst>
          </p:cNvPr>
          <p:cNvPicPr>
            <a:picLocks noChangeAspect="1"/>
          </p:cNvPicPr>
          <p:nvPr/>
        </p:nvPicPr>
        <p:blipFill>
          <a:blip r:embed="rId2"/>
          <a:stretch>
            <a:fillRect/>
          </a:stretch>
        </p:blipFill>
        <p:spPr>
          <a:xfrm>
            <a:off x="26328" y="1929398"/>
            <a:ext cx="12188952" cy="3842170"/>
          </a:xfrm>
          <a:prstGeom prst="rect">
            <a:avLst/>
          </a:prstGeom>
          <a:ln>
            <a:solidFill>
              <a:schemeClr val="tx1"/>
            </a:solidFill>
          </a:ln>
        </p:spPr>
      </p:pic>
      <p:sp>
        <p:nvSpPr>
          <p:cNvPr id="10" name="Title 9">
            <a:extLst>
              <a:ext uri="{FF2B5EF4-FFF2-40B4-BE49-F238E27FC236}">
                <a16:creationId xmlns:a16="http://schemas.microsoft.com/office/drawing/2014/main" id="{4CBF626C-16D7-5FFE-72FB-7DE886C557A3}"/>
              </a:ext>
            </a:extLst>
          </p:cNvPr>
          <p:cNvSpPr>
            <a:spLocks noGrp="1"/>
          </p:cNvSpPr>
          <p:nvPr>
            <p:ph type="title"/>
          </p:nvPr>
        </p:nvSpPr>
        <p:spPr/>
        <p:txBody>
          <a:bodyPr/>
          <a:lstStyle/>
          <a:p>
            <a:r>
              <a:rPr lang="en-US" dirty="0"/>
              <a:t>Physical holdings retention and the PO Line</a:t>
            </a:r>
            <a:endParaRPr lang="en-NL" dirty="0"/>
          </a:p>
        </p:txBody>
      </p:sp>
      <p:sp>
        <p:nvSpPr>
          <p:cNvPr id="9" name="Slide Number Placeholder 5">
            <a:extLst>
              <a:ext uri="{FF2B5EF4-FFF2-40B4-BE49-F238E27FC236}">
                <a16:creationId xmlns:a16="http://schemas.microsoft.com/office/drawing/2014/main" id="{DB5FA487-3D0C-87E4-1EEC-04AE341EB62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dirty="0"/>
          </a:p>
        </p:txBody>
      </p:sp>
      <p:sp>
        <p:nvSpPr>
          <p:cNvPr id="3" name="Content Placeholder 2">
            <a:extLst>
              <a:ext uri="{FF2B5EF4-FFF2-40B4-BE49-F238E27FC236}">
                <a16:creationId xmlns:a16="http://schemas.microsoft.com/office/drawing/2014/main" id="{F4627D2E-AE7A-5E4B-1D2F-22EDEC4FCF29}"/>
              </a:ext>
            </a:extLst>
          </p:cNvPr>
          <p:cNvSpPr>
            <a:spLocks noGrp="1" noChangeArrowheads="1"/>
          </p:cNvSpPr>
          <p:nvPr>
            <p:ph sz="quarter" idx="13"/>
          </p:nvPr>
        </p:nvSpPr>
        <p:spPr bwMode="auto">
          <a:xfrm>
            <a:off x="387298" y="1001512"/>
            <a:ext cx="11417404" cy="1016548"/>
          </a:xfrm>
          <a:prstGeom prst="rect">
            <a:avLst/>
          </a:prstGeom>
        </p:spPr>
        <p:txBody>
          <a:bodyPr/>
          <a:lstStyle/>
          <a:p>
            <a:r>
              <a:rPr lang="en-US" sz="2000" dirty="0"/>
              <a:t>When we view the "Holdings for Order" section of the PO Line we can see that the Holdings record is committed to retain.</a:t>
            </a:r>
          </a:p>
          <a:p>
            <a:endParaRPr lang="en-US" sz="2000" dirty="0"/>
          </a:p>
        </p:txBody>
      </p:sp>
      <p:sp>
        <p:nvSpPr>
          <p:cNvPr id="5" name="Rectangle 4">
            <a:extLst>
              <a:ext uri="{FF2B5EF4-FFF2-40B4-BE49-F238E27FC236}">
                <a16:creationId xmlns:a16="http://schemas.microsoft.com/office/drawing/2014/main" id="{6FE90760-7CDF-8D48-4AE8-DFFF2A2A79AB}"/>
              </a:ext>
            </a:extLst>
          </p:cNvPr>
          <p:cNvSpPr/>
          <p:nvPr/>
        </p:nvSpPr>
        <p:spPr>
          <a:xfrm>
            <a:off x="4876799" y="3551350"/>
            <a:ext cx="1493521" cy="309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A84CFE21-59E8-4F4E-6BD5-98B1E022D489}"/>
              </a:ext>
            </a:extLst>
          </p:cNvPr>
          <p:cNvCxnSpPr/>
          <p:nvPr/>
        </p:nvCxnSpPr>
        <p:spPr>
          <a:xfrm>
            <a:off x="11489888" y="4170243"/>
            <a:ext cx="144016" cy="3129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67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52</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760B88-DF34-2BA2-08C6-342D2BB873E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8039CA9-AF49-36C4-3D19-9264CFB32335}"/>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C08FF3AD-F81B-9B35-8AC2-341E2BE6D72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A2BD9522-ABF8-4D09-FDC3-BF15BCCCECAF}"/>
              </a:ext>
            </a:extLst>
          </p:cNvPr>
          <p:cNvSpPr>
            <a:spLocks noGrp="1"/>
          </p:cNvSpPr>
          <p:nvPr>
            <p:ph sz="quarter" idx="13"/>
          </p:nvPr>
        </p:nvSpPr>
        <p:spPr>
          <a:xfrm>
            <a:off x="370663" y="1131352"/>
            <a:ext cx="11335783" cy="5055334"/>
          </a:xfrm>
        </p:spPr>
        <p:txBody>
          <a:bodyPr/>
          <a:lstStyle/>
          <a:p>
            <a:r>
              <a:rPr lang="en-US" sz="2000" dirty="0"/>
              <a:t>A primary use case for "Physical Holdings Records Retention" is for journals in which the items are not entered individually.  This is often the case in institutions where the journal issues are not loaned, and thus there is no need to enter each issue into Alma as a physical item.  Instead, an 86X  Textual Holdings Statement suffices.</a:t>
            </a:r>
          </a:p>
          <a:p>
            <a:r>
              <a:rPr lang="en-US" sz="2000" dirty="0"/>
              <a:t>If there is a Holdings record which has items under the holdings, then the items can be designated as "Committed to Retain" and this will prevent not only the items from being deleted but also the Holdings Record to which they belong.  See </a:t>
            </a:r>
            <a:r>
              <a:rPr lang="en-US" sz="2000" dirty="0">
                <a:hlinkClick r:id="rId2" tooltip="Bibliographic record and physical items retention in Alma.pptx"/>
              </a:rPr>
              <a:t>Bibliographic record and physical items retention in Alma.pptx</a:t>
            </a:r>
            <a:endParaRPr lang="en-US" sz="2000" dirty="0"/>
          </a:p>
          <a:p>
            <a:r>
              <a:rPr lang="en-US" sz="2000" dirty="0"/>
              <a:t>Conversely,  take note that if a Holdings Record is committed to retain and the Holdings record does have items, then the items can be deleted.  Thus the “Holdings record Committed to Retain” does not affect the ability to delete the items of the Holdings record.</a:t>
            </a:r>
          </a:p>
          <a:p>
            <a:endParaRPr lang="en-US" sz="2000" dirty="0"/>
          </a:p>
        </p:txBody>
      </p:sp>
    </p:spTree>
    <p:extLst>
      <p:ext uri="{BB962C8B-B14F-4D97-AF65-F5344CB8AC3E}">
        <p14:creationId xmlns:p14="http://schemas.microsoft.com/office/powerpoint/2010/main" val="1809140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243840" y="2523829"/>
            <a:ext cx="11724639" cy="1030130"/>
          </a:xfrm>
        </p:spPr>
        <p:txBody>
          <a:bodyPr/>
          <a:lstStyle/>
          <a:p>
            <a:r>
              <a:rPr lang="en-US" dirty="0"/>
              <a:t>Physical Holdings Records Retention - option 1</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7</a:t>
            </a:fld>
            <a:endParaRPr lang="en-GB" dirty="0"/>
          </a:p>
        </p:txBody>
      </p:sp>
    </p:spTree>
    <p:extLst>
      <p:ext uri="{BB962C8B-B14F-4D97-AF65-F5344CB8AC3E}">
        <p14:creationId xmlns:p14="http://schemas.microsoft.com/office/powerpoint/2010/main" val="371675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Physical Holdings Records Retention - option 1</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3" name="Content Placeholder 2">
            <a:extLst>
              <a:ext uri="{FF2B5EF4-FFF2-40B4-BE49-F238E27FC236}">
                <a16:creationId xmlns:a16="http://schemas.microsoft.com/office/drawing/2014/main" id="{12C292BA-7508-92F1-E159-3D63C2D6B290}"/>
              </a:ext>
            </a:extLst>
          </p:cNvPr>
          <p:cNvSpPr>
            <a:spLocks noGrp="1" noChangeArrowheads="1"/>
          </p:cNvSpPr>
          <p:nvPr>
            <p:ph sz="quarter" idx="13"/>
          </p:nvPr>
        </p:nvSpPr>
        <p:spPr bwMode="auto">
          <a:xfrm>
            <a:off x="387298" y="1001512"/>
            <a:ext cx="11417404" cy="1640088"/>
          </a:xfrm>
          <a:prstGeom prst="rect">
            <a:avLst/>
          </a:prstGeom>
        </p:spPr>
        <p:txBody>
          <a:bodyPr/>
          <a:lstStyle/>
          <a:p>
            <a:r>
              <a:rPr lang="en-US" sz="2000" dirty="0"/>
              <a:t>To use "Physical Holdings Records Retention" the table " Holdings Records Retention Definition" needs to be defined.</a:t>
            </a:r>
          </a:p>
          <a:p>
            <a:r>
              <a:rPr lang="en-US" sz="2000" dirty="0"/>
              <a:t>This table can be accessed at "Configuration &gt; Resources &gt; Collection Retention &gt; Holdings Records Retention Definition"</a:t>
            </a:r>
          </a:p>
          <a:p>
            <a:pPr lvl="1"/>
            <a:endParaRPr lang="en-US" sz="2000" dirty="0"/>
          </a:p>
          <a:p>
            <a:endParaRPr lang="en-US" sz="2000" dirty="0"/>
          </a:p>
        </p:txBody>
      </p:sp>
      <p:pic>
        <p:nvPicPr>
          <p:cNvPr id="2" name="Picture 1">
            <a:extLst>
              <a:ext uri="{FF2B5EF4-FFF2-40B4-BE49-F238E27FC236}">
                <a16:creationId xmlns:a16="http://schemas.microsoft.com/office/drawing/2014/main" id="{0DAF65A7-5077-D46E-FFDB-71C95983E702}"/>
              </a:ext>
            </a:extLst>
          </p:cNvPr>
          <p:cNvPicPr>
            <a:picLocks noChangeAspect="1"/>
          </p:cNvPicPr>
          <p:nvPr/>
        </p:nvPicPr>
        <p:blipFill>
          <a:blip r:embed="rId2"/>
          <a:stretch>
            <a:fillRect/>
          </a:stretch>
        </p:blipFill>
        <p:spPr>
          <a:xfrm>
            <a:off x="4658008" y="2990420"/>
            <a:ext cx="3657600" cy="2224725"/>
          </a:xfrm>
          <a:prstGeom prst="rect">
            <a:avLst/>
          </a:prstGeom>
        </p:spPr>
      </p:pic>
      <p:sp>
        <p:nvSpPr>
          <p:cNvPr id="4" name="Rectangle 3">
            <a:extLst>
              <a:ext uri="{FF2B5EF4-FFF2-40B4-BE49-F238E27FC236}">
                <a16:creationId xmlns:a16="http://schemas.microsoft.com/office/drawing/2014/main" id="{72A72562-C576-D307-2BC6-36CC37879596}"/>
              </a:ext>
            </a:extLst>
          </p:cNvPr>
          <p:cNvSpPr/>
          <p:nvPr/>
        </p:nvSpPr>
        <p:spPr>
          <a:xfrm>
            <a:off x="4802024" y="3878446"/>
            <a:ext cx="309634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32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980E-10D2-C5B7-C91A-5AE39BF99F1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AC0AEE4-9292-4574-581B-381976CDCCDC}"/>
              </a:ext>
            </a:extLst>
          </p:cNvPr>
          <p:cNvSpPr>
            <a:spLocks noGrp="1"/>
          </p:cNvSpPr>
          <p:nvPr>
            <p:ph type="title"/>
          </p:nvPr>
        </p:nvSpPr>
        <p:spPr/>
        <p:txBody>
          <a:bodyPr/>
          <a:lstStyle/>
          <a:p>
            <a:r>
              <a:rPr lang="en-US" dirty="0"/>
              <a:t>Physical Holdings Records Retention - option 1</a:t>
            </a:r>
            <a:endParaRPr lang="en-NL" dirty="0"/>
          </a:p>
        </p:txBody>
      </p:sp>
      <p:sp>
        <p:nvSpPr>
          <p:cNvPr id="9" name="Slide Number Placeholder 5">
            <a:extLst>
              <a:ext uri="{FF2B5EF4-FFF2-40B4-BE49-F238E27FC236}">
                <a16:creationId xmlns:a16="http://schemas.microsoft.com/office/drawing/2014/main" id="{7F668C2C-8BB5-BA1C-F69C-53668F148B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3" name="Content Placeholder 2">
            <a:extLst>
              <a:ext uri="{FF2B5EF4-FFF2-40B4-BE49-F238E27FC236}">
                <a16:creationId xmlns:a16="http://schemas.microsoft.com/office/drawing/2014/main" id="{17F58FCD-B1C0-40A6-B2C7-1D2BBBF3F716}"/>
              </a:ext>
            </a:extLst>
          </p:cNvPr>
          <p:cNvSpPr>
            <a:spLocks noGrp="1" noChangeArrowheads="1"/>
          </p:cNvSpPr>
          <p:nvPr>
            <p:ph sz="quarter" idx="13"/>
          </p:nvPr>
        </p:nvSpPr>
        <p:spPr bwMode="auto">
          <a:xfrm>
            <a:off x="387298" y="1001512"/>
            <a:ext cx="11417404" cy="3011688"/>
          </a:xfrm>
          <a:prstGeom prst="rect">
            <a:avLst/>
          </a:prstGeom>
        </p:spPr>
        <p:txBody>
          <a:bodyPr/>
          <a:lstStyle/>
          <a:p>
            <a:r>
              <a:rPr lang="en-US" sz="2000" dirty="0"/>
              <a:t>In the table " Holdings Records Retention Definition " the institution can specify conditions for record retention. </a:t>
            </a:r>
          </a:p>
          <a:p>
            <a:r>
              <a:rPr lang="en-US" sz="2000" dirty="0"/>
              <a:t>The institution can use the table in either of the following ways:</a:t>
            </a:r>
          </a:p>
          <a:p>
            <a:endParaRPr lang="en-US" sz="2000" dirty="0"/>
          </a:p>
          <a:p>
            <a:pPr marL="914400" lvl="1" indent="-457200">
              <a:buFont typeface="+mj-lt"/>
              <a:buAutoNum type="arabicPeriod"/>
            </a:pPr>
            <a:r>
              <a:rPr lang="en-US" sz="2000" dirty="0"/>
              <a:t>Add a field and subfield to the table in order for the record to be protected from deletion if the field and subfield contains </a:t>
            </a:r>
            <a:r>
              <a:rPr lang="en-US" sz="2000" b="1" dirty="0"/>
              <a:t>any</a:t>
            </a:r>
            <a:r>
              <a:rPr lang="en-US" sz="2000" dirty="0"/>
              <a:t> value.</a:t>
            </a:r>
          </a:p>
          <a:p>
            <a:pPr marL="914400" lvl="1" indent="-457200">
              <a:buFont typeface="+mj-lt"/>
              <a:buAutoNum type="arabicPeriod"/>
            </a:pPr>
            <a:r>
              <a:rPr lang="en-US" sz="2000" dirty="0"/>
              <a:t>Add a field and subfield to the table </a:t>
            </a:r>
            <a:r>
              <a:rPr lang="en-US" sz="2000" b="1" dirty="0"/>
              <a:t>and also specify a specific value for the subfield</a:t>
            </a:r>
            <a:r>
              <a:rPr lang="en-US" sz="2000" dirty="0"/>
              <a:t>, and only records which contain this value in the field and subfield will be protected from deletion.</a:t>
            </a:r>
          </a:p>
          <a:p>
            <a:pPr marL="0" indent="0">
              <a:buNone/>
            </a:pPr>
            <a:endParaRPr lang="en-US" sz="2000" dirty="0"/>
          </a:p>
          <a:p>
            <a:endParaRPr lang="en-US" sz="2000" dirty="0"/>
          </a:p>
        </p:txBody>
      </p:sp>
      <p:sp>
        <p:nvSpPr>
          <p:cNvPr id="5" name="TextBox 4">
            <a:extLst>
              <a:ext uri="{FF2B5EF4-FFF2-40B4-BE49-F238E27FC236}">
                <a16:creationId xmlns:a16="http://schemas.microsoft.com/office/drawing/2014/main" id="{DC166717-1240-E11C-9C01-44051E282EC6}"/>
              </a:ext>
            </a:extLst>
          </p:cNvPr>
          <p:cNvSpPr txBox="1"/>
          <p:nvPr/>
        </p:nvSpPr>
        <p:spPr>
          <a:xfrm>
            <a:off x="466656" y="4740630"/>
            <a:ext cx="2500064" cy="306978"/>
          </a:xfrm>
          <a:prstGeom prst="rect">
            <a:avLst/>
          </a:prstGeom>
          <a:solidFill>
            <a:srgbClr val="FFFF00"/>
          </a:solidFill>
          <a:ln>
            <a:solidFill>
              <a:schemeClr val="tx1"/>
            </a:solidFill>
          </a:ln>
        </p:spPr>
        <p:txBody>
          <a:bodyPr wrap="square" rtlCol="0">
            <a:spAutoFit/>
          </a:bodyPr>
          <a:lstStyle/>
          <a:p>
            <a:r>
              <a:rPr lang="en-US" sz="1400" dirty="0"/>
              <a:t>We will now show option 1</a:t>
            </a:r>
          </a:p>
        </p:txBody>
      </p:sp>
    </p:spTree>
    <p:extLst>
      <p:ext uri="{BB962C8B-B14F-4D97-AF65-F5344CB8AC3E}">
        <p14:creationId xmlns:p14="http://schemas.microsoft.com/office/powerpoint/2010/main" val="3957039253"/>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8778</TotalTime>
  <Words>2706</Words>
  <Application>Microsoft Office PowerPoint</Application>
  <PresentationFormat>Widescreen</PresentationFormat>
  <Paragraphs>254</Paragraphs>
  <Slides>52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Physical Holdings Records Retention - option 1</vt:lpstr>
      <vt:lpstr>Physical Holdings Records Retention - option 1</vt:lpstr>
      <vt:lpstr>Physical Holdings Records Retention - option 1</vt:lpstr>
      <vt:lpstr>Physical Holdings Records Retention - option 1</vt:lpstr>
      <vt:lpstr>PowerPoint Presentation</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PowerPoint Presentation</vt:lpstr>
      <vt:lpstr>Physical Holdings Records Retention - option 2</vt:lpstr>
      <vt:lpstr>Physical Holdings Records Retention - option 2</vt:lpstr>
      <vt:lpstr>Physical Holdings Records Retention - option 2</vt:lpstr>
      <vt:lpstr>Physical Holdings Records Retention - option 2</vt:lpstr>
      <vt:lpstr>Physical Holdings Records Retention - option 2</vt:lpstr>
      <vt:lpstr>PowerPoint Presentation</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Testing the Physical Holdings Records Retention – option 1</vt:lpstr>
      <vt:lpstr>PowerPoint Presentation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Globally updating records for Physical Holdings Records Retention</vt:lpstr>
      <vt:lpstr>PowerPoint Presentation</vt:lpstr>
      <vt:lpstr>Physical holdings retention and the PO Line</vt:lpstr>
      <vt:lpstr>Physical holdings retention and the PO Line</vt:lpstr>
      <vt:lpstr>Physical holdings retention and the PO Line</vt:lpstr>
      <vt:lpstr>Physical holdings retention and the PO 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2026-02-28T17:35:47Z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